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1" r:id="rId5"/>
    <p:sldId id="282" r:id="rId6"/>
    <p:sldId id="284" r:id="rId7"/>
    <p:sldId id="296" r:id="rId8"/>
    <p:sldId id="286" r:id="rId9"/>
    <p:sldId id="317" r:id="rId10"/>
    <p:sldId id="258" r:id="rId11"/>
    <p:sldId id="259" r:id="rId12"/>
    <p:sldId id="260" r:id="rId13"/>
    <p:sldId id="318" r:id="rId14"/>
    <p:sldId id="319" r:id="rId15"/>
    <p:sldId id="322" r:id="rId16"/>
    <p:sldId id="325" r:id="rId17"/>
    <p:sldId id="336" r:id="rId18"/>
    <p:sldId id="343" r:id="rId19"/>
    <p:sldId id="305" r:id="rId20"/>
    <p:sldId id="295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3"/>
    <a:srgbClr val="0B2B41"/>
    <a:srgbClr val="0D3047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22285-1D03-45CA-BA90-43ABC796C000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7AA352-4757-4AF7-824C-F76D8FE6FCFA}">
      <dgm:prSet phldrT="[Текст]"/>
      <dgm:spPr/>
      <dgm:t>
        <a:bodyPr/>
        <a:lstStyle/>
        <a:p>
          <a:r>
            <a:rPr lang="ru-RU" dirty="0"/>
            <a:t>Стратегические вопросы </a:t>
          </a:r>
        </a:p>
      </dgm:t>
    </dgm:pt>
    <dgm:pt modelId="{EAC8A9B8-6C41-4902-AE79-D02EBD765246}" type="parTrans" cxnId="{215E5AE0-6D80-4D70-AB00-1B32277F36BB}">
      <dgm:prSet/>
      <dgm:spPr/>
      <dgm:t>
        <a:bodyPr/>
        <a:lstStyle/>
        <a:p>
          <a:endParaRPr lang="ru-RU"/>
        </a:p>
      </dgm:t>
    </dgm:pt>
    <dgm:pt modelId="{BEFE0670-5537-45F6-8304-A89E5434DF90}" type="sibTrans" cxnId="{215E5AE0-6D80-4D70-AB00-1B32277F36BB}">
      <dgm:prSet/>
      <dgm:spPr/>
      <dgm:t>
        <a:bodyPr/>
        <a:lstStyle/>
        <a:p>
          <a:endParaRPr lang="ru-RU"/>
        </a:p>
      </dgm:t>
    </dgm:pt>
    <dgm:pt modelId="{DE8E384D-E345-4B98-B847-8000A1637D11}">
      <dgm:prSet phldrT="[Текст]"/>
      <dgm:spPr/>
      <dgm:t>
        <a:bodyPr/>
        <a:lstStyle/>
        <a:p>
          <a:r>
            <a:rPr lang="ru-RU" dirty="0"/>
            <a:t>Технологические вопросы</a:t>
          </a:r>
        </a:p>
      </dgm:t>
    </dgm:pt>
    <dgm:pt modelId="{748271CD-2086-4E9A-A4E7-6619F3ED41BA}" type="parTrans" cxnId="{D6AA08C9-DE61-469C-BF59-C53A81AEA684}">
      <dgm:prSet/>
      <dgm:spPr/>
      <dgm:t>
        <a:bodyPr/>
        <a:lstStyle/>
        <a:p>
          <a:endParaRPr lang="ru-RU"/>
        </a:p>
      </dgm:t>
    </dgm:pt>
    <dgm:pt modelId="{3A419A63-9984-4F16-A081-117DE06247A9}" type="sibTrans" cxnId="{D6AA08C9-DE61-469C-BF59-C53A81AEA684}">
      <dgm:prSet/>
      <dgm:spPr/>
      <dgm:t>
        <a:bodyPr/>
        <a:lstStyle/>
        <a:p>
          <a:endParaRPr lang="ru-RU"/>
        </a:p>
      </dgm:t>
    </dgm:pt>
    <dgm:pt modelId="{53EFD33D-24AE-47FA-A864-7DF2CA698C4A}">
      <dgm:prSet phldrT="[Текст]"/>
      <dgm:spPr/>
      <dgm:t>
        <a:bodyPr/>
        <a:lstStyle/>
        <a:p>
          <a:r>
            <a:rPr lang="ru-RU" dirty="0"/>
            <a:t>Выбор модели обучения</a:t>
          </a:r>
        </a:p>
      </dgm:t>
    </dgm:pt>
    <dgm:pt modelId="{012BA602-6C59-4BFE-8B20-6A979B3E8D07}" type="parTrans" cxnId="{E01604B6-53F5-47A8-9DFA-E56EBD5F10B4}">
      <dgm:prSet/>
      <dgm:spPr/>
      <dgm:t>
        <a:bodyPr/>
        <a:lstStyle/>
        <a:p>
          <a:endParaRPr lang="ru-RU"/>
        </a:p>
      </dgm:t>
    </dgm:pt>
    <dgm:pt modelId="{69D10143-A822-47E1-831C-D845A55192FE}" type="sibTrans" cxnId="{E01604B6-53F5-47A8-9DFA-E56EBD5F10B4}">
      <dgm:prSet/>
      <dgm:spPr/>
      <dgm:t>
        <a:bodyPr/>
        <a:lstStyle/>
        <a:p>
          <a:endParaRPr lang="ru-RU"/>
        </a:p>
      </dgm:t>
    </dgm:pt>
    <dgm:pt modelId="{A9DC53F6-E9ED-42E4-AB7F-1C2DAFBE6D7D}">
      <dgm:prSet phldrT="[Текст]"/>
      <dgm:spPr/>
      <dgm:t>
        <a:bodyPr/>
        <a:lstStyle/>
        <a:p>
          <a:r>
            <a:rPr lang="ru-RU" dirty="0"/>
            <a:t>Организационные вопросы</a:t>
          </a:r>
        </a:p>
      </dgm:t>
    </dgm:pt>
    <dgm:pt modelId="{3D99AA52-BAC8-4E89-8640-7E4B06DD32DC}" type="parTrans" cxnId="{82C32501-4377-4C6C-BC8D-BC062B319765}">
      <dgm:prSet/>
      <dgm:spPr/>
      <dgm:t>
        <a:bodyPr/>
        <a:lstStyle/>
        <a:p>
          <a:endParaRPr lang="ru-RU"/>
        </a:p>
      </dgm:t>
    </dgm:pt>
    <dgm:pt modelId="{E544DB52-767B-4D8F-940C-4583EA33B1AF}" type="sibTrans" cxnId="{82C32501-4377-4C6C-BC8D-BC062B319765}">
      <dgm:prSet/>
      <dgm:spPr/>
      <dgm:t>
        <a:bodyPr/>
        <a:lstStyle/>
        <a:p>
          <a:endParaRPr lang="ru-RU"/>
        </a:p>
      </dgm:t>
    </dgm:pt>
    <dgm:pt modelId="{9A25A960-5057-4BAE-B3D7-0B6212B253EF}">
      <dgm:prSet/>
      <dgm:spPr/>
      <dgm:t>
        <a:bodyPr/>
        <a:lstStyle/>
        <a:p>
          <a:r>
            <a:rPr lang="ru-RU" dirty="0"/>
            <a:t>Технические вопросы</a:t>
          </a:r>
        </a:p>
      </dgm:t>
    </dgm:pt>
    <dgm:pt modelId="{9E72A24F-6EEC-4FEF-AE11-666ADC3F36D7}" type="parTrans" cxnId="{28E7032E-3DA7-42CE-AF55-FFB097F276CF}">
      <dgm:prSet/>
      <dgm:spPr/>
      <dgm:t>
        <a:bodyPr/>
        <a:lstStyle/>
        <a:p>
          <a:endParaRPr lang="ru-RU"/>
        </a:p>
      </dgm:t>
    </dgm:pt>
    <dgm:pt modelId="{2B88151E-7DF3-493C-A533-FA3E3FEE09C5}" type="sibTrans" cxnId="{28E7032E-3DA7-42CE-AF55-FFB097F276CF}">
      <dgm:prSet/>
      <dgm:spPr/>
      <dgm:t>
        <a:bodyPr/>
        <a:lstStyle/>
        <a:p>
          <a:endParaRPr lang="ru-RU"/>
        </a:p>
      </dgm:t>
    </dgm:pt>
    <dgm:pt modelId="{379089D5-AB14-455A-9267-E094D0AD753F}" type="pres">
      <dgm:prSet presAssocID="{5E222285-1D03-45CA-BA90-43ABC796C0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2C5B0-2A46-466B-9D0B-14D5C8A8D747}" type="pres">
      <dgm:prSet presAssocID="{3A7AA352-4757-4AF7-824C-F76D8FE6FCFA}" presName="composite" presStyleCnt="0"/>
      <dgm:spPr/>
    </dgm:pt>
    <dgm:pt modelId="{F6B3A34E-EB7C-45EA-93BB-DD3A349FFF2D}" type="pres">
      <dgm:prSet presAssocID="{3A7AA352-4757-4AF7-824C-F76D8FE6FCFA}" presName="imgShp" presStyleLbl="fgImgPlace1" presStyleIdx="0" presStyleCnt="5" custFlipHor="1" custScaleX="1009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F7D524-1F2D-4AED-A842-9907BE5AC8DB}" type="pres">
      <dgm:prSet presAssocID="{3A7AA352-4757-4AF7-824C-F76D8FE6FCFA}" presName="txShp" presStyleLbl="node1" presStyleIdx="0" presStyleCnt="5" custScaleX="10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B33EC-15D9-4F80-B46E-27653A671E7A}" type="pres">
      <dgm:prSet presAssocID="{BEFE0670-5537-45F6-8304-A89E5434DF90}" presName="spacing" presStyleCnt="0"/>
      <dgm:spPr/>
    </dgm:pt>
    <dgm:pt modelId="{1B6B48BF-F77B-4E09-8F92-F55C0FC1CB48}" type="pres">
      <dgm:prSet presAssocID="{9A25A960-5057-4BAE-B3D7-0B6212B253EF}" presName="composite" presStyleCnt="0"/>
      <dgm:spPr/>
    </dgm:pt>
    <dgm:pt modelId="{61B3FACB-41B9-45FE-8428-5F3A9FFFF8BB}" type="pres">
      <dgm:prSet presAssocID="{9A25A960-5057-4BAE-B3D7-0B6212B253EF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7D6208-29DE-4D9B-8165-4CBEF8211E48}" type="pres">
      <dgm:prSet presAssocID="{9A25A960-5057-4BAE-B3D7-0B6212B253E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09C7E-59A5-42D4-A2BE-D7F45D31B156}" type="pres">
      <dgm:prSet presAssocID="{2B88151E-7DF3-493C-A533-FA3E3FEE09C5}" presName="spacing" presStyleCnt="0"/>
      <dgm:spPr/>
    </dgm:pt>
    <dgm:pt modelId="{BA25C3B9-6EB6-4B79-932B-E2958F814F62}" type="pres">
      <dgm:prSet presAssocID="{DE8E384D-E345-4B98-B847-8000A1637D11}" presName="composite" presStyleCnt="0"/>
      <dgm:spPr/>
    </dgm:pt>
    <dgm:pt modelId="{BDEA9B68-CEC5-42C1-9B46-8B7392E93495}" type="pres">
      <dgm:prSet presAssocID="{DE8E384D-E345-4B98-B847-8000A1637D11}" presName="imgShp" presStyleLbl="fgImgPlace1" presStyleIdx="2" presStyleCnt="5" custScaleX="113063" custLinFactNeighborX="-6783" custLinFactNeighborY="35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38E982-F856-4539-80DD-347047888A3D}" type="pres">
      <dgm:prSet presAssocID="{DE8E384D-E345-4B98-B847-8000A1637D1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B6FCB-E098-4557-BFBD-0CCB1C4BBA36}" type="pres">
      <dgm:prSet presAssocID="{3A419A63-9984-4F16-A081-117DE06247A9}" presName="spacing" presStyleCnt="0"/>
      <dgm:spPr/>
    </dgm:pt>
    <dgm:pt modelId="{5B320DF8-5C8C-44E1-8D26-967267A4C45F}" type="pres">
      <dgm:prSet presAssocID="{53EFD33D-24AE-47FA-A864-7DF2CA698C4A}" presName="composite" presStyleCnt="0"/>
      <dgm:spPr/>
    </dgm:pt>
    <dgm:pt modelId="{530DBB5E-4F54-42F2-BF5A-B6F6EFF29C71}" type="pres">
      <dgm:prSet presAssocID="{53EFD33D-24AE-47FA-A864-7DF2CA698C4A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E71260-AE55-4049-9A4F-F74A12CF834A}" type="pres">
      <dgm:prSet presAssocID="{53EFD33D-24AE-47FA-A864-7DF2CA698C4A}" presName="txShp" presStyleLbl="node1" presStyleIdx="3" presStyleCnt="5" custScaleX="10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ECFB1-D774-4991-9A1D-76BB248D15F2}" type="pres">
      <dgm:prSet presAssocID="{69D10143-A822-47E1-831C-D845A55192FE}" presName="spacing" presStyleCnt="0"/>
      <dgm:spPr/>
    </dgm:pt>
    <dgm:pt modelId="{D74FD8B5-A7A2-4FE0-B83F-0B343D11E5EE}" type="pres">
      <dgm:prSet presAssocID="{A9DC53F6-E9ED-42E4-AB7F-1C2DAFBE6D7D}" presName="composite" presStyleCnt="0"/>
      <dgm:spPr/>
    </dgm:pt>
    <dgm:pt modelId="{9DA1B953-F361-4766-A9C9-3BCE3ACED92B}" type="pres">
      <dgm:prSet presAssocID="{A9DC53F6-E9ED-42E4-AB7F-1C2DAFBE6D7D}" presName="imgShp" presStyleLbl="fgImgPlace1" presStyleIdx="4" presStyleCnt="5" custScaleX="101317" custScaleY="1010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1481906-D559-4A5B-B42F-0EBA82EF6066}" type="pres">
      <dgm:prSet presAssocID="{A9DC53F6-E9ED-42E4-AB7F-1C2DAFBE6D7D}" presName="txShp" presStyleLbl="node1" presStyleIdx="4" presStyleCnt="5" custScaleX="10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92C3EC-AB04-4135-955B-F005226DB16A}" type="presOf" srcId="{9A25A960-5057-4BAE-B3D7-0B6212B253EF}" destId="{FC7D6208-29DE-4D9B-8165-4CBEF8211E48}" srcOrd="0" destOrd="0" presId="urn:microsoft.com/office/officeart/2005/8/layout/vList3#1"/>
    <dgm:cxn modelId="{82C32501-4377-4C6C-BC8D-BC062B319765}" srcId="{5E222285-1D03-45CA-BA90-43ABC796C000}" destId="{A9DC53F6-E9ED-42E4-AB7F-1C2DAFBE6D7D}" srcOrd="4" destOrd="0" parTransId="{3D99AA52-BAC8-4E89-8640-7E4B06DD32DC}" sibTransId="{E544DB52-767B-4D8F-940C-4583EA33B1AF}"/>
    <dgm:cxn modelId="{D6AA08C9-DE61-469C-BF59-C53A81AEA684}" srcId="{5E222285-1D03-45CA-BA90-43ABC796C000}" destId="{DE8E384D-E345-4B98-B847-8000A1637D11}" srcOrd="2" destOrd="0" parTransId="{748271CD-2086-4E9A-A4E7-6619F3ED41BA}" sibTransId="{3A419A63-9984-4F16-A081-117DE06247A9}"/>
    <dgm:cxn modelId="{08455590-D9AC-4267-90FF-73EBC785C99C}" type="presOf" srcId="{53EFD33D-24AE-47FA-A864-7DF2CA698C4A}" destId="{3AE71260-AE55-4049-9A4F-F74A12CF834A}" srcOrd="0" destOrd="0" presId="urn:microsoft.com/office/officeart/2005/8/layout/vList3#1"/>
    <dgm:cxn modelId="{72FEC17C-7523-4DA8-AF0E-56826483BA5A}" type="presOf" srcId="{A9DC53F6-E9ED-42E4-AB7F-1C2DAFBE6D7D}" destId="{01481906-D559-4A5B-B42F-0EBA82EF6066}" srcOrd="0" destOrd="0" presId="urn:microsoft.com/office/officeart/2005/8/layout/vList3#1"/>
    <dgm:cxn modelId="{E01604B6-53F5-47A8-9DFA-E56EBD5F10B4}" srcId="{5E222285-1D03-45CA-BA90-43ABC796C000}" destId="{53EFD33D-24AE-47FA-A864-7DF2CA698C4A}" srcOrd="3" destOrd="0" parTransId="{012BA602-6C59-4BFE-8B20-6A979B3E8D07}" sibTransId="{69D10143-A822-47E1-831C-D845A55192FE}"/>
    <dgm:cxn modelId="{215E5AE0-6D80-4D70-AB00-1B32277F36BB}" srcId="{5E222285-1D03-45CA-BA90-43ABC796C000}" destId="{3A7AA352-4757-4AF7-824C-F76D8FE6FCFA}" srcOrd="0" destOrd="0" parTransId="{EAC8A9B8-6C41-4902-AE79-D02EBD765246}" sibTransId="{BEFE0670-5537-45F6-8304-A89E5434DF90}"/>
    <dgm:cxn modelId="{B16D2EA2-0DEF-4E14-B4CC-1EF69F79B0C7}" type="presOf" srcId="{DE8E384D-E345-4B98-B847-8000A1637D11}" destId="{2038E982-F856-4539-80DD-347047888A3D}" srcOrd="0" destOrd="0" presId="urn:microsoft.com/office/officeart/2005/8/layout/vList3#1"/>
    <dgm:cxn modelId="{F7EAE26F-D761-4F7B-941E-ED909136DF4B}" type="presOf" srcId="{3A7AA352-4757-4AF7-824C-F76D8FE6FCFA}" destId="{64F7D524-1F2D-4AED-A842-9907BE5AC8DB}" srcOrd="0" destOrd="0" presId="urn:microsoft.com/office/officeart/2005/8/layout/vList3#1"/>
    <dgm:cxn modelId="{130DFEDB-3963-4541-B3F1-DDA0EF969E8A}" type="presOf" srcId="{5E222285-1D03-45CA-BA90-43ABC796C000}" destId="{379089D5-AB14-455A-9267-E094D0AD753F}" srcOrd="0" destOrd="0" presId="urn:microsoft.com/office/officeart/2005/8/layout/vList3#1"/>
    <dgm:cxn modelId="{28E7032E-3DA7-42CE-AF55-FFB097F276CF}" srcId="{5E222285-1D03-45CA-BA90-43ABC796C000}" destId="{9A25A960-5057-4BAE-B3D7-0B6212B253EF}" srcOrd="1" destOrd="0" parTransId="{9E72A24F-6EEC-4FEF-AE11-666ADC3F36D7}" sibTransId="{2B88151E-7DF3-493C-A533-FA3E3FEE09C5}"/>
    <dgm:cxn modelId="{24CC7E7F-7CB4-4BB6-A9B5-852954372DED}" type="presParOf" srcId="{379089D5-AB14-455A-9267-E094D0AD753F}" destId="{1BA2C5B0-2A46-466B-9D0B-14D5C8A8D747}" srcOrd="0" destOrd="0" presId="urn:microsoft.com/office/officeart/2005/8/layout/vList3#1"/>
    <dgm:cxn modelId="{1C4A1EEB-49B2-4697-8786-D78C9E695DF1}" type="presParOf" srcId="{1BA2C5B0-2A46-466B-9D0B-14D5C8A8D747}" destId="{F6B3A34E-EB7C-45EA-93BB-DD3A349FFF2D}" srcOrd="0" destOrd="0" presId="urn:microsoft.com/office/officeart/2005/8/layout/vList3#1"/>
    <dgm:cxn modelId="{187A910D-3509-43D0-958D-01F07BE1E49A}" type="presParOf" srcId="{1BA2C5B0-2A46-466B-9D0B-14D5C8A8D747}" destId="{64F7D524-1F2D-4AED-A842-9907BE5AC8DB}" srcOrd="1" destOrd="0" presId="urn:microsoft.com/office/officeart/2005/8/layout/vList3#1"/>
    <dgm:cxn modelId="{2566BE5B-AB34-4997-849A-3BBF27C22906}" type="presParOf" srcId="{379089D5-AB14-455A-9267-E094D0AD753F}" destId="{26FB33EC-15D9-4F80-B46E-27653A671E7A}" srcOrd="1" destOrd="0" presId="urn:microsoft.com/office/officeart/2005/8/layout/vList3#1"/>
    <dgm:cxn modelId="{2A37E3F3-46BD-4426-BCD4-EB3FA918AC13}" type="presParOf" srcId="{379089D5-AB14-455A-9267-E094D0AD753F}" destId="{1B6B48BF-F77B-4E09-8F92-F55C0FC1CB48}" srcOrd="2" destOrd="0" presId="urn:microsoft.com/office/officeart/2005/8/layout/vList3#1"/>
    <dgm:cxn modelId="{1F6FC710-D3D4-426A-9FC6-CD96E36604CF}" type="presParOf" srcId="{1B6B48BF-F77B-4E09-8F92-F55C0FC1CB48}" destId="{61B3FACB-41B9-45FE-8428-5F3A9FFFF8BB}" srcOrd="0" destOrd="0" presId="urn:microsoft.com/office/officeart/2005/8/layout/vList3#1"/>
    <dgm:cxn modelId="{2DE06757-50FB-48AB-B222-F11A634A7E28}" type="presParOf" srcId="{1B6B48BF-F77B-4E09-8F92-F55C0FC1CB48}" destId="{FC7D6208-29DE-4D9B-8165-4CBEF8211E48}" srcOrd="1" destOrd="0" presId="urn:microsoft.com/office/officeart/2005/8/layout/vList3#1"/>
    <dgm:cxn modelId="{AEB10305-0C0B-4047-91CE-9C867A721C93}" type="presParOf" srcId="{379089D5-AB14-455A-9267-E094D0AD753F}" destId="{3D309C7E-59A5-42D4-A2BE-D7F45D31B156}" srcOrd="3" destOrd="0" presId="urn:microsoft.com/office/officeart/2005/8/layout/vList3#1"/>
    <dgm:cxn modelId="{7666AA01-5FF0-4871-9723-8BD6DFFB173F}" type="presParOf" srcId="{379089D5-AB14-455A-9267-E094D0AD753F}" destId="{BA25C3B9-6EB6-4B79-932B-E2958F814F62}" srcOrd="4" destOrd="0" presId="urn:microsoft.com/office/officeart/2005/8/layout/vList3#1"/>
    <dgm:cxn modelId="{87900458-F29C-4501-9915-6BAA7508736C}" type="presParOf" srcId="{BA25C3B9-6EB6-4B79-932B-E2958F814F62}" destId="{BDEA9B68-CEC5-42C1-9B46-8B7392E93495}" srcOrd="0" destOrd="0" presId="urn:microsoft.com/office/officeart/2005/8/layout/vList3#1"/>
    <dgm:cxn modelId="{7F8A4396-5366-473B-8E33-7C9365495C72}" type="presParOf" srcId="{BA25C3B9-6EB6-4B79-932B-E2958F814F62}" destId="{2038E982-F856-4539-80DD-347047888A3D}" srcOrd="1" destOrd="0" presId="urn:microsoft.com/office/officeart/2005/8/layout/vList3#1"/>
    <dgm:cxn modelId="{C682A9AA-C466-4315-9A32-062542688715}" type="presParOf" srcId="{379089D5-AB14-455A-9267-E094D0AD753F}" destId="{2B5B6FCB-E098-4557-BFBD-0CCB1C4BBA36}" srcOrd="5" destOrd="0" presId="urn:microsoft.com/office/officeart/2005/8/layout/vList3#1"/>
    <dgm:cxn modelId="{4F94D6DB-49A8-4098-BC7C-16B14CEE423D}" type="presParOf" srcId="{379089D5-AB14-455A-9267-E094D0AD753F}" destId="{5B320DF8-5C8C-44E1-8D26-967267A4C45F}" srcOrd="6" destOrd="0" presId="urn:microsoft.com/office/officeart/2005/8/layout/vList3#1"/>
    <dgm:cxn modelId="{1F7D9A7B-5364-4EA9-9708-215B52C786FD}" type="presParOf" srcId="{5B320DF8-5C8C-44E1-8D26-967267A4C45F}" destId="{530DBB5E-4F54-42F2-BF5A-B6F6EFF29C71}" srcOrd="0" destOrd="0" presId="urn:microsoft.com/office/officeart/2005/8/layout/vList3#1"/>
    <dgm:cxn modelId="{0830961A-A85E-491A-A82A-F7EFF3EE5EB6}" type="presParOf" srcId="{5B320DF8-5C8C-44E1-8D26-967267A4C45F}" destId="{3AE71260-AE55-4049-9A4F-F74A12CF834A}" srcOrd="1" destOrd="0" presId="urn:microsoft.com/office/officeart/2005/8/layout/vList3#1"/>
    <dgm:cxn modelId="{02B76480-9F5A-4919-9194-ADAE99FB9273}" type="presParOf" srcId="{379089D5-AB14-455A-9267-E094D0AD753F}" destId="{988ECFB1-D774-4991-9A1D-76BB248D15F2}" srcOrd="7" destOrd="0" presId="urn:microsoft.com/office/officeart/2005/8/layout/vList3#1"/>
    <dgm:cxn modelId="{9D08A338-66E1-4C5D-90C0-F626B2063526}" type="presParOf" srcId="{379089D5-AB14-455A-9267-E094D0AD753F}" destId="{D74FD8B5-A7A2-4FE0-B83F-0B343D11E5EE}" srcOrd="8" destOrd="0" presId="urn:microsoft.com/office/officeart/2005/8/layout/vList3#1"/>
    <dgm:cxn modelId="{41B2FE34-8CA1-4A6E-B5F8-A119C3C36D59}" type="presParOf" srcId="{D74FD8B5-A7A2-4FE0-B83F-0B343D11E5EE}" destId="{9DA1B953-F361-4766-A9C9-3BCE3ACED92B}" srcOrd="0" destOrd="0" presId="urn:microsoft.com/office/officeart/2005/8/layout/vList3#1"/>
    <dgm:cxn modelId="{B21B949C-5E44-4C04-97D2-02D0F9DD9ABF}" type="presParOf" srcId="{D74FD8B5-A7A2-4FE0-B83F-0B343D11E5EE}" destId="{01481906-D559-4A5B-B42F-0EBA82EF606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CFA85-5DB0-4B21-B821-14E2B788AA3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1D356-D951-481F-A94A-76975B17C934}">
      <dgm:prSet/>
      <dgm:spPr/>
      <dgm:t>
        <a:bodyPr/>
        <a:lstStyle/>
        <a:p>
          <a:pPr rtl="0"/>
          <a:r>
            <a:rPr lang="ru-RU" dirty="0">
              <a:solidFill>
                <a:srgbClr val="FFFF00"/>
              </a:solidFill>
            </a:rPr>
            <a:t>Модели </a:t>
          </a:r>
          <a:r>
            <a:rPr lang="en-GB" dirty="0">
              <a:solidFill>
                <a:srgbClr val="FFFF00"/>
              </a:solidFill>
            </a:rPr>
            <a:t>e</a:t>
          </a:r>
          <a:r>
            <a:rPr lang="ru-RU" dirty="0">
              <a:solidFill>
                <a:srgbClr val="FFFF00"/>
              </a:solidFill>
            </a:rPr>
            <a:t>-</a:t>
          </a:r>
          <a:r>
            <a:rPr lang="en-GB" dirty="0">
              <a:solidFill>
                <a:srgbClr val="FFFF00"/>
              </a:solidFill>
            </a:rPr>
            <a:t>learning</a:t>
          </a:r>
          <a:r>
            <a:rPr lang="ru-RU" dirty="0">
              <a:solidFill>
                <a:srgbClr val="FFFF00"/>
              </a:solidFill>
            </a:rPr>
            <a:t> обучения как поддержка очного обучения  (смешанное обучение)</a:t>
          </a:r>
        </a:p>
      </dgm:t>
    </dgm:pt>
    <dgm:pt modelId="{34369C97-83AE-41AD-A1F6-1FC9081F1772}" type="parTrans" cxnId="{3D2C17E4-AD95-4B13-BFE6-009145922146}">
      <dgm:prSet/>
      <dgm:spPr/>
      <dgm:t>
        <a:bodyPr/>
        <a:lstStyle/>
        <a:p>
          <a:endParaRPr lang="ru-RU"/>
        </a:p>
      </dgm:t>
    </dgm:pt>
    <dgm:pt modelId="{BD90CA8A-1520-45F9-A012-5E3ED4C04ADB}" type="sibTrans" cxnId="{3D2C17E4-AD95-4B13-BFE6-009145922146}">
      <dgm:prSet/>
      <dgm:spPr/>
      <dgm:t>
        <a:bodyPr/>
        <a:lstStyle/>
        <a:p>
          <a:endParaRPr lang="ru-RU"/>
        </a:p>
      </dgm:t>
    </dgm:pt>
    <dgm:pt modelId="{36C7FD25-EBD9-445C-AAC4-5C322077FD0A}" type="pres">
      <dgm:prSet presAssocID="{35CCFA85-5DB0-4B21-B821-14E2B788AA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CF9D3-E334-48A8-9B8D-E451B713FC22}" type="pres">
      <dgm:prSet presAssocID="{FF61D356-D951-481F-A94A-76975B17C934}" presName="node" presStyleLbl="node1" presStyleIdx="0" presStyleCnt="1" custScaleX="531258" custLinFactNeighborX="49" custLinFactNeighborY="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C17E4-AD95-4B13-BFE6-009145922146}" srcId="{35CCFA85-5DB0-4B21-B821-14E2B788AA38}" destId="{FF61D356-D951-481F-A94A-76975B17C934}" srcOrd="0" destOrd="0" parTransId="{34369C97-83AE-41AD-A1F6-1FC9081F1772}" sibTransId="{BD90CA8A-1520-45F9-A012-5E3ED4C04ADB}"/>
    <dgm:cxn modelId="{16AACA78-56E9-498E-BC76-F3E8089F828A}" type="presOf" srcId="{FF61D356-D951-481F-A94A-76975B17C934}" destId="{A7CCF9D3-E334-48A8-9B8D-E451B713FC22}" srcOrd="0" destOrd="0" presId="urn:microsoft.com/office/officeart/2005/8/layout/default#1"/>
    <dgm:cxn modelId="{E9BD405B-0BED-4C8A-8554-C3DFFA6B80E4}" type="presOf" srcId="{35CCFA85-5DB0-4B21-B821-14E2B788AA38}" destId="{36C7FD25-EBD9-445C-AAC4-5C322077FD0A}" srcOrd="0" destOrd="0" presId="urn:microsoft.com/office/officeart/2005/8/layout/default#1"/>
    <dgm:cxn modelId="{A322FE3F-055B-4366-AF0F-E6DDB6DCE16B}" type="presParOf" srcId="{36C7FD25-EBD9-445C-AAC4-5C322077FD0A}" destId="{A7CCF9D3-E334-48A8-9B8D-E451B713FC2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3F651-8F58-42FA-B835-5E1D350AAF1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0CFC1-D6DB-4917-85A1-D52961A1336E}">
      <dgm:prSet phldrT="[Текст]"/>
      <dgm:spPr/>
      <dgm:t>
        <a:bodyPr/>
        <a:lstStyle/>
        <a:p>
          <a:r>
            <a:rPr lang="ru-RU" b="1" dirty="0"/>
            <a:t>3.пространственно зависимое/асинхронное:</a:t>
          </a:r>
        </a:p>
        <a:p>
          <a:r>
            <a:rPr lang="ru-RU" dirty="0"/>
            <a:t>доступ к  электронным ресурсам происходит в специально оборудованных компьютерных классах самостоятельно учащимся во </a:t>
          </a:r>
          <a:r>
            <a:rPr lang="ru-RU" b="1" dirty="0"/>
            <a:t>внеурочное время  </a:t>
          </a:r>
          <a:endParaRPr lang="ru-RU" dirty="0"/>
        </a:p>
      </dgm:t>
    </dgm:pt>
    <dgm:pt modelId="{8993AB34-C0ED-4C4F-ADD4-56CA53303FD9}" type="parTrans" cxnId="{B185D09C-D32C-401F-9604-EF38D2DD1AE0}">
      <dgm:prSet/>
      <dgm:spPr/>
      <dgm:t>
        <a:bodyPr/>
        <a:lstStyle/>
        <a:p>
          <a:endParaRPr lang="ru-RU"/>
        </a:p>
      </dgm:t>
    </dgm:pt>
    <dgm:pt modelId="{7F656198-5A14-481D-884E-C8DC272AC91E}" type="sibTrans" cxnId="{B185D09C-D32C-401F-9604-EF38D2DD1AE0}">
      <dgm:prSet/>
      <dgm:spPr/>
      <dgm:t>
        <a:bodyPr/>
        <a:lstStyle/>
        <a:p>
          <a:endParaRPr lang="ru-RU"/>
        </a:p>
      </dgm:t>
    </dgm:pt>
    <dgm:pt modelId="{8D43C880-9A44-408B-920B-B30E45F36FFE}">
      <dgm:prSet/>
      <dgm:spPr/>
      <dgm:t>
        <a:bodyPr/>
        <a:lstStyle/>
        <a:p>
          <a:r>
            <a:rPr lang="ru-RU" b="1" dirty="0"/>
            <a:t>1. пространственно независимое/синхронное</a:t>
          </a:r>
        </a:p>
        <a:p>
          <a:r>
            <a:rPr lang="ru-RU" b="1" dirty="0"/>
            <a:t>обучение:</a:t>
          </a:r>
        </a:p>
        <a:p>
          <a:r>
            <a:rPr lang="ru-RU" b="1" dirty="0"/>
            <a:t> </a:t>
          </a:r>
          <a:r>
            <a:rPr lang="ru-RU" dirty="0"/>
            <a:t>технологии </a:t>
          </a:r>
          <a:r>
            <a:rPr lang="ru-RU" dirty="0" err="1"/>
            <a:t>вебинаров</a:t>
          </a:r>
          <a:r>
            <a:rPr lang="ru-RU" dirty="0"/>
            <a:t>, </a:t>
          </a:r>
          <a:r>
            <a:rPr lang="ru-RU" dirty="0" err="1"/>
            <a:t>веб-конференций</a:t>
          </a:r>
          <a:r>
            <a:rPr lang="ru-RU" dirty="0"/>
            <a:t>, виртуальных классов</a:t>
          </a:r>
        </a:p>
      </dgm:t>
    </dgm:pt>
    <dgm:pt modelId="{7BDB5ABA-922F-4E2F-81A7-8742206ACBF0}" type="parTrans" cxnId="{7970AAD1-9CCF-44F7-B0EE-653AA8105EE5}">
      <dgm:prSet/>
      <dgm:spPr/>
      <dgm:t>
        <a:bodyPr/>
        <a:lstStyle/>
        <a:p>
          <a:endParaRPr lang="ru-RU"/>
        </a:p>
      </dgm:t>
    </dgm:pt>
    <dgm:pt modelId="{8BFECAF7-9705-480C-9309-3E98DBD50A3E}" type="sibTrans" cxnId="{7970AAD1-9CCF-44F7-B0EE-653AA8105EE5}">
      <dgm:prSet/>
      <dgm:spPr/>
      <dgm:t>
        <a:bodyPr/>
        <a:lstStyle/>
        <a:p>
          <a:endParaRPr lang="ru-RU"/>
        </a:p>
      </dgm:t>
    </dgm:pt>
    <dgm:pt modelId="{4DB4F4E7-C2CE-4930-8C5B-06585D75F986}">
      <dgm:prSet/>
      <dgm:spPr/>
      <dgm:t>
        <a:bodyPr/>
        <a:lstStyle/>
        <a:p>
          <a:r>
            <a:rPr lang="ru-RU" b="1" dirty="0"/>
            <a:t>2. пространственно независимое/асинхронное обучение:</a:t>
          </a:r>
        </a:p>
        <a:p>
          <a:r>
            <a:rPr lang="ru-RU" dirty="0"/>
            <a:t>работа с электронными носителями информации, доступ к которым осуществляется через интернет или через электронные носители</a:t>
          </a:r>
        </a:p>
      </dgm:t>
    </dgm:pt>
    <dgm:pt modelId="{531CBDC3-4735-42D4-B3AA-66BEDB007A7F}" type="parTrans" cxnId="{58BE3D25-2169-4CF8-B8E9-948D8324D4E7}">
      <dgm:prSet/>
      <dgm:spPr/>
      <dgm:t>
        <a:bodyPr/>
        <a:lstStyle/>
        <a:p>
          <a:endParaRPr lang="ru-RU"/>
        </a:p>
      </dgm:t>
    </dgm:pt>
    <dgm:pt modelId="{4CE809B4-5134-4CBA-B586-1567FAEE4851}" type="sibTrans" cxnId="{58BE3D25-2169-4CF8-B8E9-948D8324D4E7}">
      <dgm:prSet/>
      <dgm:spPr/>
      <dgm:t>
        <a:bodyPr/>
        <a:lstStyle/>
        <a:p>
          <a:endParaRPr lang="ru-RU"/>
        </a:p>
      </dgm:t>
    </dgm:pt>
    <dgm:pt modelId="{0C7DBAF1-A54D-40AE-AF2E-D17A9F946DD4}">
      <dgm:prSet/>
      <dgm:spPr/>
      <dgm:t>
        <a:bodyPr/>
        <a:lstStyle/>
        <a:p>
          <a:r>
            <a:rPr lang="ru-RU" b="1" dirty="0"/>
            <a:t>4. пространственно зависимое (учащиеся в одном классе) и синхронное:</a:t>
          </a:r>
        </a:p>
        <a:p>
          <a:r>
            <a:rPr lang="ru-RU" dirty="0"/>
            <a:t>выполнение заданий во время урока с помощью интерактивной доски, </a:t>
          </a:r>
          <a:r>
            <a:rPr lang="ru-RU" dirty="0" err="1"/>
            <a:t>мультимедийных</a:t>
          </a:r>
          <a:r>
            <a:rPr lang="ru-RU" dirty="0"/>
            <a:t> приборов</a:t>
          </a:r>
        </a:p>
      </dgm:t>
    </dgm:pt>
    <dgm:pt modelId="{DE3B5C2A-64AD-4DDC-8145-DB2A06B86A7B}" type="parTrans" cxnId="{D1459F33-5810-48D2-996E-F987FB161AD1}">
      <dgm:prSet/>
      <dgm:spPr/>
      <dgm:t>
        <a:bodyPr/>
        <a:lstStyle/>
        <a:p>
          <a:endParaRPr lang="ru-RU"/>
        </a:p>
      </dgm:t>
    </dgm:pt>
    <dgm:pt modelId="{09FF11B9-19E0-40F1-888E-C50A84BFB2C1}" type="sibTrans" cxnId="{D1459F33-5810-48D2-996E-F987FB161AD1}">
      <dgm:prSet/>
      <dgm:spPr/>
      <dgm:t>
        <a:bodyPr/>
        <a:lstStyle/>
        <a:p>
          <a:endParaRPr lang="ru-RU"/>
        </a:p>
      </dgm:t>
    </dgm:pt>
    <dgm:pt modelId="{E639CE97-57CC-4988-B125-50BA03C7D7AB}" type="pres">
      <dgm:prSet presAssocID="{5A23F651-8F58-42FA-B835-5E1D350AAF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61B82-A158-4034-BAE5-502885994832}" type="pres">
      <dgm:prSet presAssocID="{8D43C880-9A44-408B-920B-B30E45F36F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E5D56-EBCF-400C-8C3A-0942089B973E}" type="pres">
      <dgm:prSet presAssocID="{8BFECAF7-9705-480C-9309-3E98DBD50A3E}" presName="sibTrans" presStyleCnt="0"/>
      <dgm:spPr/>
    </dgm:pt>
    <dgm:pt modelId="{A4C6B547-8748-4891-992F-87A7C1FC3537}" type="pres">
      <dgm:prSet presAssocID="{4DB4F4E7-C2CE-4930-8C5B-06585D75F9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54917-84D2-45C1-A7A9-234FF4F3DCA2}" type="pres">
      <dgm:prSet presAssocID="{4CE809B4-5134-4CBA-B586-1567FAEE4851}" presName="sibTrans" presStyleCnt="0"/>
      <dgm:spPr/>
    </dgm:pt>
    <dgm:pt modelId="{57B71E6F-2DC8-4C04-B0F1-3B6ED1511782}" type="pres">
      <dgm:prSet presAssocID="{2EC0CFC1-D6DB-4917-85A1-D52961A133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413D1-1B16-4ACA-9011-17A079C63874}" type="pres">
      <dgm:prSet presAssocID="{7F656198-5A14-481D-884E-C8DC272AC91E}" presName="sibTrans" presStyleCnt="0"/>
      <dgm:spPr/>
    </dgm:pt>
    <dgm:pt modelId="{68C7F2F2-26F8-465E-8855-615BB3C49C31}" type="pres">
      <dgm:prSet presAssocID="{0C7DBAF1-A54D-40AE-AF2E-D17A9F946D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27613-3236-40B0-86C9-DD7AE57A3FC2}" type="presOf" srcId="{8D43C880-9A44-408B-920B-B30E45F36FFE}" destId="{7A161B82-A158-4034-BAE5-502885994832}" srcOrd="0" destOrd="0" presId="urn:microsoft.com/office/officeart/2005/8/layout/default#2"/>
    <dgm:cxn modelId="{8FD70F31-257A-430C-B4D2-F5B0945F546F}" type="presOf" srcId="{2EC0CFC1-D6DB-4917-85A1-D52961A1336E}" destId="{57B71E6F-2DC8-4C04-B0F1-3B6ED1511782}" srcOrd="0" destOrd="0" presId="urn:microsoft.com/office/officeart/2005/8/layout/default#2"/>
    <dgm:cxn modelId="{58BE3D25-2169-4CF8-B8E9-948D8324D4E7}" srcId="{5A23F651-8F58-42FA-B835-5E1D350AAF1D}" destId="{4DB4F4E7-C2CE-4930-8C5B-06585D75F986}" srcOrd="1" destOrd="0" parTransId="{531CBDC3-4735-42D4-B3AA-66BEDB007A7F}" sibTransId="{4CE809B4-5134-4CBA-B586-1567FAEE4851}"/>
    <dgm:cxn modelId="{B185D09C-D32C-401F-9604-EF38D2DD1AE0}" srcId="{5A23F651-8F58-42FA-B835-5E1D350AAF1D}" destId="{2EC0CFC1-D6DB-4917-85A1-D52961A1336E}" srcOrd="2" destOrd="0" parTransId="{8993AB34-C0ED-4C4F-ADD4-56CA53303FD9}" sibTransId="{7F656198-5A14-481D-884E-C8DC272AC91E}"/>
    <dgm:cxn modelId="{F663B2E7-1C03-4C3F-B2DF-373F3C44DAEB}" type="presOf" srcId="{4DB4F4E7-C2CE-4930-8C5B-06585D75F986}" destId="{A4C6B547-8748-4891-992F-87A7C1FC3537}" srcOrd="0" destOrd="0" presId="urn:microsoft.com/office/officeart/2005/8/layout/default#2"/>
    <dgm:cxn modelId="{165CEF96-1DC2-43E5-8F09-CFB8ADBCABF2}" type="presOf" srcId="{0C7DBAF1-A54D-40AE-AF2E-D17A9F946DD4}" destId="{68C7F2F2-26F8-465E-8855-615BB3C49C31}" srcOrd="0" destOrd="0" presId="urn:microsoft.com/office/officeart/2005/8/layout/default#2"/>
    <dgm:cxn modelId="{12D6CCAD-37EE-4887-A3DE-38FBAD9B8FAD}" type="presOf" srcId="{5A23F651-8F58-42FA-B835-5E1D350AAF1D}" destId="{E639CE97-57CC-4988-B125-50BA03C7D7AB}" srcOrd="0" destOrd="0" presId="urn:microsoft.com/office/officeart/2005/8/layout/default#2"/>
    <dgm:cxn modelId="{7970AAD1-9CCF-44F7-B0EE-653AA8105EE5}" srcId="{5A23F651-8F58-42FA-B835-5E1D350AAF1D}" destId="{8D43C880-9A44-408B-920B-B30E45F36FFE}" srcOrd="0" destOrd="0" parTransId="{7BDB5ABA-922F-4E2F-81A7-8742206ACBF0}" sibTransId="{8BFECAF7-9705-480C-9309-3E98DBD50A3E}"/>
    <dgm:cxn modelId="{D1459F33-5810-48D2-996E-F987FB161AD1}" srcId="{5A23F651-8F58-42FA-B835-5E1D350AAF1D}" destId="{0C7DBAF1-A54D-40AE-AF2E-D17A9F946DD4}" srcOrd="3" destOrd="0" parTransId="{DE3B5C2A-64AD-4DDC-8145-DB2A06B86A7B}" sibTransId="{09FF11B9-19E0-40F1-888E-C50A84BFB2C1}"/>
    <dgm:cxn modelId="{EDCADF21-10F1-440E-B783-FFD3A79D3972}" type="presParOf" srcId="{E639CE97-57CC-4988-B125-50BA03C7D7AB}" destId="{7A161B82-A158-4034-BAE5-502885994832}" srcOrd="0" destOrd="0" presId="urn:microsoft.com/office/officeart/2005/8/layout/default#2"/>
    <dgm:cxn modelId="{5B642407-DCE1-4D9C-84B6-A34CD25A70A7}" type="presParOf" srcId="{E639CE97-57CC-4988-B125-50BA03C7D7AB}" destId="{2D4E5D56-EBCF-400C-8C3A-0942089B973E}" srcOrd="1" destOrd="0" presId="urn:microsoft.com/office/officeart/2005/8/layout/default#2"/>
    <dgm:cxn modelId="{6A406766-4412-45FA-9A8E-F419A276A503}" type="presParOf" srcId="{E639CE97-57CC-4988-B125-50BA03C7D7AB}" destId="{A4C6B547-8748-4891-992F-87A7C1FC3537}" srcOrd="2" destOrd="0" presId="urn:microsoft.com/office/officeart/2005/8/layout/default#2"/>
    <dgm:cxn modelId="{79A0136B-9AD3-42AA-BFCE-50BA866BD5BB}" type="presParOf" srcId="{E639CE97-57CC-4988-B125-50BA03C7D7AB}" destId="{0F954917-84D2-45C1-A7A9-234FF4F3DCA2}" srcOrd="3" destOrd="0" presId="urn:microsoft.com/office/officeart/2005/8/layout/default#2"/>
    <dgm:cxn modelId="{67FC1E53-9DE5-4C55-BD48-DD03F682315A}" type="presParOf" srcId="{E639CE97-57CC-4988-B125-50BA03C7D7AB}" destId="{57B71E6F-2DC8-4C04-B0F1-3B6ED1511782}" srcOrd="4" destOrd="0" presId="urn:microsoft.com/office/officeart/2005/8/layout/default#2"/>
    <dgm:cxn modelId="{C0FB6E3F-86BE-48B6-B0D1-15D4AC4A1AFD}" type="presParOf" srcId="{E639CE97-57CC-4988-B125-50BA03C7D7AB}" destId="{5B3413D1-1B16-4ACA-9011-17A079C63874}" srcOrd="5" destOrd="0" presId="urn:microsoft.com/office/officeart/2005/8/layout/default#2"/>
    <dgm:cxn modelId="{B06D4627-DDEE-4EB9-AFB1-52397DF590A5}" type="presParOf" srcId="{E639CE97-57CC-4988-B125-50BA03C7D7AB}" destId="{68C7F2F2-26F8-465E-8855-615BB3C49C3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650CC-622D-420E-B9D4-2230A4F26E30}" type="doc">
      <dgm:prSet loTypeId="urn:microsoft.com/office/officeart/2005/8/layout/default#3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772EFAF-107E-47EC-AB7E-835F96E37DE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rgbClr val="00B0F0"/>
              </a:solidFill>
            </a:rPr>
            <a:t>Онлайн + оффлайн</a:t>
          </a:r>
        </a:p>
      </dgm:t>
    </dgm:pt>
    <dgm:pt modelId="{2784143F-419C-42BA-BE45-1A2642F12AEF}" type="parTrans" cxnId="{B5F69F5F-F619-4BD0-A410-6F2AB4708FAA}">
      <dgm:prSet/>
      <dgm:spPr/>
      <dgm:t>
        <a:bodyPr/>
        <a:lstStyle/>
        <a:p>
          <a:endParaRPr lang="ru-RU"/>
        </a:p>
      </dgm:t>
    </dgm:pt>
    <dgm:pt modelId="{A7004C60-3299-443D-B3BD-8A09476FD464}" type="sibTrans" cxnId="{B5F69F5F-F619-4BD0-A410-6F2AB4708FAA}">
      <dgm:prSet/>
      <dgm:spPr/>
      <dgm:t>
        <a:bodyPr/>
        <a:lstStyle/>
        <a:p>
          <a:endParaRPr lang="ru-RU"/>
        </a:p>
      </dgm:t>
    </dgm:pt>
    <dgm:pt modelId="{A09FD27F-703D-4267-ACB7-380A46FB200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Самостоятельное + совместное обучение</a:t>
          </a:r>
        </a:p>
      </dgm:t>
    </dgm:pt>
    <dgm:pt modelId="{61B60423-85B7-486E-8406-F4D1D72BD946}" type="parTrans" cxnId="{CC99332B-833A-498D-940D-4F2A2C932A07}">
      <dgm:prSet/>
      <dgm:spPr/>
      <dgm:t>
        <a:bodyPr/>
        <a:lstStyle/>
        <a:p>
          <a:endParaRPr lang="ru-RU"/>
        </a:p>
      </dgm:t>
    </dgm:pt>
    <dgm:pt modelId="{FFD01BFA-C8B4-498E-AFA6-3C5F2E56731A}" type="sibTrans" cxnId="{CC99332B-833A-498D-940D-4F2A2C932A07}">
      <dgm:prSet/>
      <dgm:spPr/>
      <dgm:t>
        <a:bodyPr/>
        <a:lstStyle/>
        <a:p>
          <a:endParaRPr lang="ru-RU"/>
        </a:p>
      </dgm:t>
    </dgm:pt>
    <dgm:pt modelId="{BF3BCB0D-DA64-41B8-BF20-4A08175A3C7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Последовательности и исследования</a:t>
          </a:r>
        </a:p>
      </dgm:t>
    </dgm:pt>
    <dgm:pt modelId="{EC6BD444-465A-45B9-809B-A253DE4EA036}" type="parTrans" cxnId="{741F9066-5CEE-4764-8FCA-6A6ADBA5D801}">
      <dgm:prSet/>
      <dgm:spPr/>
      <dgm:t>
        <a:bodyPr/>
        <a:lstStyle/>
        <a:p>
          <a:endParaRPr lang="ru-RU"/>
        </a:p>
      </dgm:t>
    </dgm:pt>
    <dgm:pt modelId="{9236F092-2933-4F5D-82DD-1AB7E87A0EF0}" type="sibTrans" cxnId="{741F9066-5CEE-4764-8FCA-6A6ADBA5D801}">
      <dgm:prSet/>
      <dgm:spPr/>
      <dgm:t>
        <a:bodyPr/>
        <a:lstStyle/>
        <a:p>
          <a:endParaRPr lang="ru-RU"/>
        </a:p>
      </dgm:t>
    </dgm:pt>
    <dgm:pt modelId="{0D63CEB3-6E07-48C2-AB8D-09502947308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Свои курсы и готовые курсы</a:t>
          </a:r>
        </a:p>
      </dgm:t>
    </dgm:pt>
    <dgm:pt modelId="{0CEFFABF-1A77-43DF-9246-20B6152641B4}" type="parTrans" cxnId="{44969AEC-3813-461F-B581-FBBDB97EA194}">
      <dgm:prSet/>
      <dgm:spPr/>
      <dgm:t>
        <a:bodyPr/>
        <a:lstStyle/>
        <a:p>
          <a:endParaRPr lang="ru-RU"/>
        </a:p>
      </dgm:t>
    </dgm:pt>
    <dgm:pt modelId="{24EEBBBB-E178-4F9C-950F-9BE237A03C2D}" type="sibTrans" cxnId="{44969AEC-3813-461F-B581-FBBDB97EA194}">
      <dgm:prSet/>
      <dgm:spPr/>
      <dgm:t>
        <a:bodyPr/>
        <a:lstStyle/>
        <a:p>
          <a:endParaRPr lang="ru-RU"/>
        </a:p>
      </dgm:t>
    </dgm:pt>
    <dgm:pt modelId="{E7A6F564-53B4-473A-A1F5-A113A352217D}">
      <dgm:prSet phldrT="[Текст]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Работа и обучение</a:t>
          </a:r>
        </a:p>
      </dgm:t>
    </dgm:pt>
    <dgm:pt modelId="{AA7A4982-F592-4FB9-9273-0C3E5AAC2D7C}" type="parTrans" cxnId="{5B61B1E8-0866-4760-B497-59EE3B90E372}">
      <dgm:prSet/>
      <dgm:spPr/>
      <dgm:t>
        <a:bodyPr/>
        <a:lstStyle/>
        <a:p>
          <a:endParaRPr lang="ru-RU"/>
        </a:p>
      </dgm:t>
    </dgm:pt>
    <dgm:pt modelId="{60948E03-23CF-44DC-9714-8CE3DBC0C984}" type="sibTrans" cxnId="{5B61B1E8-0866-4760-B497-59EE3B90E372}">
      <dgm:prSet/>
      <dgm:spPr/>
      <dgm:t>
        <a:bodyPr/>
        <a:lstStyle/>
        <a:p>
          <a:endParaRPr lang="ru-RU"/>
        </a:p>
      </dgm:t>
    </dgm:pt>
    <dgm:pt modelId="{1DEBD493-3993-4086-BF3B-4B8DC0DB34B7}" type="pres">
      <dgm:prSet presAssocID="{0E4650CC-622D-420E-B9D4-2230A4F26E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EF0E0-6D86-4B87-8EB8-BE82C15384D0}" type="pres">
      <dgm:prSet presAssocID="{0772EFAF-107E-47EC-AB7E-835F96E37D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9FF9-7A49-43DD-922D-E9A80CB70190}" type="pres">
      <dgm:prSet presAssocID="{A7004C60-3299-443D-B3BD-8A09476FD464}" presName="sibTrans" presStyleCnt="0"/>
      <dgm:spPr/>
    </dgm:pt>
    <dgm:pt modelId="{3B901F41-5422-4604-A0F8-4188074AE592}" type="pres">
      <dgm:prSet presAssocID="{A09FD27F-703D-4267-ACB7-380A46FB20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26D80-63C1-4446-9910-48BED5340919}" type="pres">
      <dgm:prSet presAssocID="{FFD01BFA-C8B4-498E-AFA6-3C5F2E56731A}" presName="sibTrans" presStyleCnt="0"/>
      <dgm:spPr/>
    </dgm:pt>
    <dgm:pt modelId="{5A20E17D-B8C3-4E6B-9E82-ADBCA86B5BFA}" type="pres">
      <dgm:prSet presAssocID="{BF3BCB0D-DA64-41B8-BF20-4A08175A3C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E58EF-ADFA-4425-96AF-893594B77B96}" type="pres">
      <dgm:prSet presAssocID="{9236F092-2933-4F5D-82DD-1AB7E87A0EF0}" presName="sibTrans" presStyleCnt="0"/>
      <dgm:spPr/>
    </dgm:pt>
    <dgm:pt modelId="{B5AD31E9-0DB3-4E8B-AE8A-37C710237EE4}" type="pres">
      <dgm:prSet presAssocID="{0D63CEB3-6E07-48C2-AB8D-0950294730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45C8E-CA29-4194-B543-FB3F62C85133}" type="pres">
      <dgm:prSet presAssocID="{24EEBBBB-E178-4F9C-950F-9BE237A03C2D}" presName="sibTrans" presStyleCnt="0"/>
      <dgm:spPr/>
    </dgm:pt>
    <dgm:pt modelId="{8E04A132-A6CA-41EE-B9F1-0166B1026588}" type="pres">
      <dgm:prSet presAssocID="{E7A6F564-53B4-473A-A1F5-A113A35221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F69F5F-F619-4BD0-A410-6F2AB4708FAA}" srcId="{0E4650CC-622D-420E-B9D4-2230A4F26E30}" destId="{0772EFAF-107E-47EC-AB7E-835F96E37DE0}" srcOrd="0" destOrd="0" parTransId="{2784143F-419C-42BA-BE45-1A2642F12AEF}" sibTransId="{A7004C60-3299-443D-B3BD-8A09476FD464}"/>
    <dgm:cxn modelId="{A10C85E0-6A01-4F02-B104-B1AAEBF06948}" type="presOf" srcId="{BF3BCB0D-DA64-41B8-BF20-4A08175A3C74}" destId="{5A20E17D-B8C3-4E6B-9E82-ADBCA86B5BFA}" srcOrd="0" destOrd="0" presId="urn:microsoft.com/office/officeart/2005/8/layout/default#3"/>
    <dgm:cxn modelId="{5B61B1E8-0866-4760-B497-59EE3B90E372}" srcId="{0E4650CC-622D-420E-B9D4-2230A4F26E30}" destId="{E7A6F564-53B4-473A-A1F5-A113A352217D}" srcOrd="4" destOrd="0" parTransId="{AA7A4982-F592-4FB9-9273-0C3E5AAC2D7C}" sibTransId="{60948E03-23CF-44DC-9714-8CE3DBC0C984}"/>
    <dgm:cxn modelId="{DC391B8B-FD5A-412C-B32E-098EC97FE561}" type="presOf" srcId="{0772EFAF-107E-47EC-AB7E-835F96E37DE0}" destId="{E47EF0E0-6D86-4B87-8EB8-BE82C15384D0}" srcOrd="0" destOrd="0" presId="urn:microsoft.com/office/officeart/2005/8/layout/default#3"/>
    <dgm:cxn modelId="{44969AEC-3813-461F-B581-FBBDB97EA194}" srcId="{0E4650CC-622D-420E-B9D4-2230A4F26E30}" destId="{0D63CEB3-6E07-48C2-AB8D-095029473087}" srcOrd="3" destOrd="0" parTransId="{0CEFFABF-1A77-43DF-9246-20B6152641B4}" sibTransId="{24EEBBBB-E178-4F9C-950F-9BE237A03C2D}"/>
    <dgm:cxn modelId="{D784ACC0-7768-4439-B94E-2514C6A5E073}" type="presOf" srcId="{E7A6F564-53B4-473A-A1F5-A113A352217D}" destId="{8E04A132-A6CA-41EE-B9F1-0166B1026588}" srcOrd="0" destOrd="0" presId="urn:microsoft.com/office/officeart/2005/8/layout/default#3"/>
    <dgm:cxn modelId="{4F9B5631-AE6D-409A-9361-E482BA8A4BD5}" type="presOf" srcId="{0E4650CC-622D-420E-B9D4-2230A4F26E30}" destId="{1DEBD493-3993-4086-BF3B-4B8DC0DB34B7}" srcOrd="0" destOrd="0" presId="urn:microsoft.com/office/officeart/2005/8/layout/default#3"/>
    <dgm:cxn modelId="{CC99332B-833A-498D-940D-4F2A2C932A07}" srcId="{0E4650CC-622D-420E-B9D4-2230A4F26E30}" destId="{A09FD27F-703D-4267-ACB7-380A46FB2008}" srcOrd="1" destOrd="0" parTransId="{61B60423-85B7-486E-8406-F4D1D72BD946}" sibTransId="{FFD01BFA-C8B4-498E-AFA6-3C5F2E56731A}"/>
    <dgm:cxn modelId="{6499A04C-7099-403E-B577-5E4F8A297544}" type="presOf" srcId="{0D63CEB3-6E07-48C2-AB8D-095029473087}" destId="{B5AD31E9-0DB3-4E8B-AE8A-37C710237EE4}" srcOrd="0" destOrd="0" presId="urn:microsoft.com/office/officeart/2005/8/layout/default#3"/>
    <dgm:cxn modelId="{5CE5852A-1E17-46D0-B5AD-F3E669895525}" type="presOf" srcId="{A09FD27F-703D-4267-ACB7-380A46FB2008}" destId="{3B901F41-5422-4604-A0F8-4188074AE592}" srcOrd="0" destOrd="0" presId="urn:microsoft.com/office/officeart/2005/8/layout/default#3"/>
    <dgm:cxn modelId="{741F9066-5CEE-4764-8FCA-6A6ADBA5D801}" srcId="{0E4650CC-622D-420E-B9D4-2230A4F26E30}" destId="{BF3BCB0D-DA64-41B8-BF20-4A08175A3C74}" srcOrd="2" destOrd="0" parTransId="{EC6BD444-465A-45B9-809B-A253DE4EA036}" sibTransId="{9236F092-2933-4F5D-82DD-1AB7E87A0EF0}"/>
    <dgm:cxn modelId="{7114C6DA-3B0F-4116-AEAE-9ED01F84AB82}" type="presParOf" srcId="{1DEBD493-3993-4086-BF3B-4B8DC0DB34B7}" destId="{E47EF0E0-6D86-4B87-8EB8-BE82C15384D0}" srcOrd="0" destOrd="0" presId="urn:microsoft.com/office/officeart/2005/8/layout/default#3"/>
    <dgm:cxn modelId="{441A552D-CC82-44EE-A58C-03D3BBD7A603}" type="presParOf" srcId="{1DEBD493-3993-4086-BF3B-4B8DC0DB34B7}" destId="{5CF89FF9-7A49-43DD-922D-E9A80CB70190}" srcOrd="1" destOrd="0" presId="urn:microsoft.com/office/officeart/2005/8/layout/default#3"/>
    <dgm:cxn modelId="{96A6A6D5-7A87-4F8E-B856-337BEC211FB9}" type="presParOf" srcId="{1DEBD493-3993-4086-BF3B-4B8DC0DB34B7}" destId="{3B901F41-5422-4604-A0F8-4188074AE592}" srcOrd="2" destOrd="0" presId="urn:microsoft.com/office/officeart/2005/8/layout/default#3"/>
    <dgm:cxn modelId="{A7E5A9F0-5C9C-4AB7-B83A-EE1C79554DF4}" type="presParOf" srcId="{1DEBD493-3993-4086-BF3B-4B8DC0DB34B7}" destId="{84D26D80-63C1-4446-9910-48BED5340919}" srcOrd="3" destOrd="0" presId="urn:microsoft.com/office/officeart/2005/8/layout/default#3"/>
    <dgm:cxn modelId="{10315E33-02FD-4DAA-AA15-118A2C3406B9}" type="presParOf" srcId="{1DEBD493-3993-4086-BF3B-4B8DC0DB34B7}" destId="{5A20E17D-B8C3-4E6B-9E82-ADBCA86B5BFA}" srcOrd="4" destOrd="0" presId="urn:microsoft.com/office/officeart/2005/8/layout/default#3"/>
    <dgm:cxn modelId="{FBB77B3A-168C-488E-ADCF-726F6AB69516}" type="presParOf" srcId="{1DEBD493-3993-4086-BF3B-4B8DC0DB34B7}" destId="{0F9E58EF-ADFA-4425-96AF-893594B77B96}" srcOrd="5" destOrd="0" presId="urn:microsoft.com/office/officeart/2005/8/layout/default#3"/>
    <dgm:cxn modelId="{5F3B1029-84F2-4C0D-931F-FFA73827C843}" type="presParOf" srcId="{1DEBD493-3993-4086-BF3B-4B8DC0DB34B7}" destId="{B5AD31E9-0DB3-4E8B-AE8A-37C710237EE4}" srcOrd="6" destOrd="0" presId="urn:microsoft.com/office/officeart/2005/8/layout/default#3"/>
    <dgm:cxn modelId="{A6939BC8-137C-45B6-A28C-5DF85F95188D}" type="presParOf" srcId="{1DEBD493-3993-4086-BF3B-4B8DC0DB34B7}" destId="{2B445C8E-CA29-4194-B543-FB3F62C85133}" srcOrd="7" destOrd="0" presId="urn:microsoft.com/office/officeart/2005/8/layout/default#3"/>
    <dgm:cxn modelId="{E2F7AED9-5561-4A99-AEA3-402745E66224}" type="presParOf" srcId="{1DEBD493-3993-4086-BF3B-4B8DC0DB34B7}" destId="{8E04A132-A6CA-41EE-B9F1-0166B1026588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7D524-1F2D-4AED-A842-9907BE5AC8DB}">
      <dsp:nvSpPr>
        <dsp:cNvPr id="0" name=""/>
        <dsp:cNvSpPr/>
      </dsp:nvSpPr>
      <dsp:spPr>
        <a:xfrm rot="10800000">
          <a:off x="1191956" y="2041"/>
          <a:ext cx="5133276" cy="74136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9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Стратегические вопросы </a:t>
          </a:r>
        </a:p>
      </dsp:txBody>
      <dsp:txXfrm rot="10800000">
        <a:off x="1377298" y="2041"/>
        <a:ext cx="4947934" cy="741369"/>
      </dsp:txXfrm>
    </dsp:sp>
    <dsp:sp modelId="{F6B3A34E-EB7C-45EA-93BB-DD3A349FFF2D}">
      <dsp:nvSpPr>
        <dsp:cNvPr id="0" name=""/>
        <dsp:cNvSpPr/>
      </dsp:nvSpPr>
      <dsp:spPr>
        <a:xfrm flipH="1">
          <a:off x="961442" y="2041"/>
          <a:ext cx="748664" cy="741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D6208-29DE-4D9B-8165-4CBEF8211E48}">
      <dsp:nvSpPr>
        <dsp:cNvPr id="0" name=""/>
        <dsp:cNvSpPr/>
      </dsp:nvSpPr>
      <dsp:spPr>
        <a:xfrm rot="10800000">
          <a:off x="1405860" y="964714"/>
          <a:ext cx="4845639" cy="741369"/>
        </a:xfrm>
        <a:prstGeom prst="homePlate">
          <a:avLst/>
        </a:prstGeom>
        <a:solidFill>
          <a:schemeClr val="accent2">
            <a:hueOff val="-2382339"/>
            <a:satOff val="7503"/>
            <a:lumOff val="7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9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Технические вопросы</a:t>
          </a:r>
        </a:p>
      </dsp:txBody>
      <dsp:txXfrm rot="10800000">
        <a:off x="1591202" y="964714"/>
        <a:ext cx="4660297" cy="741369"/>
      </dsp:txXfrm>
    </dsp:sp>
    <dsp:sp modelId="{61B3FACB-41B9-45FE-8428-5F3A9FFFF8BB}">
      <dsp:nvSpPr>
        <dsp:cNvPr id="0" name=""/>
        <dsp:cNvSpPr/>
      </dsp:nvSpPr>
      <dsp:spPr>
        <a:xfrm>
          <a:off x="1035175" y="964714"/>
          <a:ext cx="741369" cy="7413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8E982-F856-4539-80DD-347047888A3D}">
      <dsp:nvSpPr>
        <dsp:cNvPr id="0" name=""/>
        <dsp:cNvSpPr/>
      </dsp:nvSpPr>
      <dsp:spPr>
        <a:xfrm rot="10800000">
          <a:off x="1430071" y="1927388"/>
          <a:ext cx="4845639" cy="741369"/>
        </a:xfrm>
        <a:prstGeom prst="homePlate">
          <a:avLst/>
        </a:prstGeom>
        <a:solidFill>
          <a:schemeClr val="accent2">
            <a:hueOff val="-4764678"/>
            <a:satOff val="15007"/>
            <a:lumOff val="1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9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Технологические вопросы</a:t>
          </a:r>
        </a:p>
      </dsp:txBody>
      <dsp:txXfrm rot="10800000">
        <a:off x="1615413" y="1927388"/>
        <a:ext cx="4660297" cy="741369"/>
      </dsp:txXfrm>
    </dsp:sp>
    <dsp:sp modelId="{BDEA9B68-CEC5-42C1-9B46-8B7392E93495}">
      <dsp:nvSpPr>
        <dsp:cNvPr id="0" name=""/>
        <dsp:cNvSpPr/>
      </dsp:nvSpPr>
      <dsp:spPr>
        <a:xfrm>
          <a:off x="960677" y="1953588"/>
          <a:ext cx="838214" cy="74136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71260-AE55-4049-9A4F-F74A12CF834A}">
      <dsp:nvSpPr>
        <dsp:cNvPr id="0" name=""/>
        <dsp:cNvSpPr/>
      </dsp:nvSpPr>
      <dsp:spPr>
        <a:xfrm rot="10800000">
          <a:off x="1304429" y="2890062"/>
          <a:ext cx="4980881" cy="741369"/>
        </a:xfrm>
        <a:prstGeom prst="homePlate">
          <a:avLst/>
        </a:prstGeom>
        <a:solidFill>
          <a:schemeClr val="accent2">
            <a:hueOff val="-7147018"/>
            <a:satOff val="22510"/>
            <a:lumOff val="22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9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Выбор модели обучения</a:t>
          </a:r>
        </a:p>
      </dsp:txBody>
      <dsp:txXfrm rot="10800000">
        <a:off x="1489771" y="2890062"/>
        <a:ext cx="4795539" cy="741369"/>
      </dsp:txXfrm>
    </dsp:sp>
    <dsp:sp modelId="{530DBB5E-4F54-42F2-BF5A-B6F6EFF29C71}">
      <dsp:nvSpPr>
        <dsp:cNvPr id="0" name=""/>
        <dsp:cNvSpPr/>
      </dsp:nvSpPr>
      <dsp:spPr>
        <a:xfrm>
          <a:off x="1001365" y="2890062"/>
          <a:ext cx="741369" cy="74136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81906-D559-4A5B-B42F-0EBA82EF6066}">
      <dsp:nvSpPr>
        <dsp:cNvPr id="0" name=""/>
        <dsp:cNvSpPr/>
      </dsp:nvSpPr>
      <dsp:spPr>
        <a:xfrm rot="10800000">
          <a:off x="1192573" y="3856546"/>
          <a:ext cx="5133276" cy="741369"/>
        </a:xfrm>
        <a:prstGeom prst="homePlate">
          <a:avLst/>
        </a:prstGeom>
        <a:solidFill>
          <a:schemeClr val="accent2">
            <a:hueOff val="-9529357"/>
            <a:satOff val="30013"/>
            <a:lumOff val="30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9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Организационные вопросы</a:t>
          </a:r>
        </a:p>
      </dsp:txBody>
      <dsp:txXfrm rot="10800000">
        <a:off x="1377915" y="3856546"/>
        <a:ext cx="4947934" cy="741369"/>
      </dsp:txXfrm>
    </dsp:sp>
    <dsp:sp modelId="{9DA1B953-F361-4766-A9C9-3BCE3ACED92B}">
      <dsp:nvSpPr>
        <dsp:cNvPr id="0" name=""/>
        <dsp:cNvSpPr/>
      </dsp:nvSpPr>
      <dsp:spPr>
        <a:xfrm>
          <a:off x="960825" y="3852736"/>
          <a:ext cx="751133" cy="74899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CF9D3-E334-48A8-9B8D-E451B713FC22}">
      <dsp:nvSpPr>
        <dsp:cNvPr id="0" name=""/>
        <dsp:cNvSpPr/>
      </dsp:nvSpPr>
      <dsp:spPr>
        <a:xfrm>
          <a:off x="1" y="22"/>
          <a:ext cx="8574085" cy="96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rgbClr val="FFFF00"/>
              </a:solidFill>
            </a:rPr>
            <a:t>Модели </a:t>
          </a:r>
          <a:r>
            <a:rPr lang="en-GB" sz="2700" kern="1200" dirty="0">
              <a:solidFill>
                <a:srgbClr val="FFFF00"/>
              </a:solidFill>
            </a:rPr>
            <a:t>e</a:t>
          </a:r>
          <a:r>
            <a:rPr lang="ru-RU" sz="2700" kern="1200" dirty="0">
              <a:solidFill>
                <a:srgbClr val="FFFF00"/>
              </a:solidFill>
            </a:rPr>
            <a:t>-</a:t>
          </a:r>
          <a:r>
            <a:rPr lang="en-GB" sz="2700" kern="1200" dirty="0">
              <a:solidFill>
                <a:srgbClr val="FFFF00"/>
              </a:solidFill>
            </a:rPr>
            <a:t>learning</a:t>
          </a:r>
          <a:r>
            <a:rPr lang="ru-RU" sz="2700" kern="1200" dirty="0">
              <a:solidFill>
                <a:srgbClr val="FFFF00"/>
              </a:solidFill>
            </a:rPr>
            <a:t> обучения как поддержка очного обучения  (смешанное обучение)</a:t>
          </a:r>
        </a:p>
      </dsp:txBody>
      <dsp:txXfrm>
        <a:off x="1" y="22"/>
        <a:ext cx="8574085" cy="968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61B82-A158-4034-BAE5-502885994832}">
      <dsp:nvSpPr>
        <dsp:cNvPr id="0" name=""/>
        <dsp:cNvSpPr/>
      </dsp:nvSpPr>
      <dsp:spPr>
        <a:xfrm>
          <a:off x="614195" y="576"/>
          <a:ext cx="3633267" cy="2179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1. пространственно независимое/синхронное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обучение: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 </a:t>
          </a:r>
          <a:r>
            <a:rPr lang="ru-RU" sz="1800" kern="1200" dirty="0"/>
            <a:t>технологии </a:t>
          </a:r>
          <a:r>
            <a:rPr lang="ru-RU" sz="1800" kern="1200" dirty="0" err="1"/>
            <a:t>вебинаров</a:t>
          </a:r>
          <a:r>
            <a:rPr lang="ru-RU" sz="1800" kern="1200" dirty="0"/>
            <a:t>, </a:t>
          </a:r>
          <a:r>
            <a:rPr lang="ru-RU" sz="1800" kern="1200" dirty="0" err="1"/>
            <a:t>веб-конференций</a:t>
          </a:r>
          <a:r>
            <a:rPr lang="ru-RU" sz="1800" kern="1200" dirty="0"/>
            <a:t>, виртуальных классов</a:t>
          </a:r>
        </a:p>
      </dsp:txBody>
      <dsp:txXfrm>
        <a:off x="614195" y="576"/>
        <a:ext cx="3633267" cy="2179960"/>
      </dsp:txXfrm>
    </dsp:sp>
    <dsp:sp modelId="{A4C6B547-8748-4891-992F-87A7C1FC3537}">
      <dsp:nvSpPr>
        <dsp:cNvPr id="0" name=""/>
        <dsp:cNvSpPr/>
      </dsp:nvSpPr>
      <dsp:spPr>
        <a:xfrm>
          <a:off x="4610788" y="576"/>
          <a:ext cx="3633267" cy="2179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2. пространственно независимое/асинхронное обучение: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работа с электронными носителями информации, доступ к которым осуществляется через интернет или через электронные носители</a:t>
          </a:r>
        </a:p>
      </dsp:txBody>
      <dsp:txXfrm>
        <a:off x="4610788" y="576"/>
        <a:ext cx="3633267" cy="2179960"/>
      </dsp:txXfrm>
    </dsp:sp>
    <dsp:sp modelId="{57B71E6F-2DC8-4C04-B0F1-3B6ED1511782}">
      <dsp:nvSpPr>
        <dsp:cNvPr id="0" name=""/>
        <dsp:cNvSpPr/>
      </dsp:nvSpPr>
      <dsp:spPr>
        <a:xfrm>
          <a:off x="614195" y="2543863"/>
          <a:ext cx="3633267" cy="2179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3.пространственно зависимое/асинхронное: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доступ к  электронным ресурсам происходит в специально оборудованных компьютерных классах самостоятельно учащимся во </a:t>
          </a:r>
          <a:r>
            <a:rPr lang="ru-RU" sz="1800" b="1" kern="1200" dirty="0"/>
            <a:t>внеурочное время  </a:t>
          </a:r>
          <a:endParaRPr lang="ru-RU" sz="1800" kern="1200" dirty="0"/>
        </a:p>
      </dsp:txBody>
      <dsp:txXfrm>
        <a:off x="614195" y="2543863"/>
        <a:ext cx="3633267" cy="2179960"/>
      </dsp:txXfrm>
    </dsp:sp>
    <dsp:sp modelId="{68C7F2F2-26F8-465E-8855-615BB3C49C31}">
      <dsp:nvSpPr>
        <dsp:cNvPr id="0" name=""/>
        <dsp:cNvSpPr/>
      </dsp:nvSpPr>
      <dsp:spPr>
        <a:xfrm>
          <a:off x="4610788" y="2543863"/>
          <a:ext cx="3633267" cy="2179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4. пространственно зависимое (учащиеся в одном классе) и синхронное: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выполнение заданий во время урока с помощью интерактивной доски, </a:t>
          </a:r>
          <a:r>
            <a:rPr lang="ru-RU" sz="1800" kern="1200" dirty="0" err="1"/>
            <a:t>мультимедийных</a:t>
          </a:r>
          <a:r>
            <a:rPr lang="ru-RU" sz="1800" kern="1200" dirty="0"/>
            <a:t> приборов</a:t>
          </a:r>
        </a:p>
      </dsp:txBody>
      <dsp:txXfrm>
        <a:off x="4610788" y="2543863"/>
        <a:ext cx="3633267" cy="2179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F0E0-6D86-4B87-8EB8-BE82C15384D0}">
      <dsp:nvSpPr>
        <dsp:cNvPr id="0" name=""/>
        <dsp:cNvSpPr/>
      </dsp:nvSpPr>
      <dsp:spPr>
        <a:xfrm>
          <a:off x="0" y="117443"/>
          <a:ext cx="1986869" cy="11921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B0F0"/>
              </a:solidFill>
            </a:rPr>
            <a:t>Онлайн + оффлайн</a:t>
          </a:r>
        </a:p>
      </dsp:txBody>
      <dsp:txXfrm>
        <a:off x="0" y="117443"/>
        <a:ext cx="1986869" cy="1192121"/>
      </dsp:txXfrm>
    </dsp:sp>
    <dsp:sp modelId="{3B901F41-5422-4604-A0F8-4188074AE592}">
      <dsp:nvSpPr>
        <dsp:cNvPr id="0" name=""/>
        <dsp:cNvSpPr/>
      </dsp:nvSpPr>
      <dsp:spPr>
        <a:xfrm>
          <a:off x="2185556" y="117443"/>
          <a:ext cx="1986869" cy="11921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Самостоятельное + совместное обучение</a:t>
          </a:r>
        </a:p>
      </dsp:txBody>
      <dsp:txXfrm>
        <a:off x="2185556" y="117443"/>
        <a:ext cx="1986869" cy="1192121"/>
      </dsp:txXfrm>
    </dsp:sp>
    <dsp:sp modelId="{5A20E17D-B8C3-4E6B-9E82-ADBCA86B5BFA}">
      <dsp:nvSpPr>
        <dsp:cNvPr id="0" name=""/>
        <dsp:cNvSpPr/>
      </dsp:nvSpPr>
      <dsp:spPr>
        <a:xfrm>
          <a:off x="4371112" y="117443"/>
          <a:ext cx="1986869" cy="11921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Последовательности и исследования</a:t>
          </a:r>
        </a:p>
      </dsp:txBody>
      <dsp:txXfrm>
        <a:off x="4371112" y="117443"/>
        <a:ext cx="1986869" cy="1192121"/>
      </dsp:txXfrm>
    </dsp:sp>
    <dsp:sp modelId="{B5AD31E9-0DB3-4E8B-AE8A-37C710237EE4}">
      <dsp:nvSpPr>
        <dsp:cNvPr id="0" name=""/>
        <dsp:cNvSpPr/>
      </dsp:nvSpPr>
      <dsp:spPr>
        <a:xfrm>
          <a:off x="1092778" y="1508252"/>
          <a:ext cx="1986869" cy="1192121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Свои курсы и готовые курсы</a:t>
          </a:r>
        </a:p>
      </dsp:txBody>
      <dsp:txXfrm>
        <a:off x="1092778" y="1508252"/>
        <a:ext cx="1986869" cy="1192121"/>
      </dsp:txXfrm>
    </dsp:sp>
    <dsp:sp modelId="{8E04A132-A6CA-41EE-B9F1-0166B1026588}">
      <dsp:nvSpPr>
        <dsp:cNvPr id="0" name=""/>
        <dsp:cNvSpPr/>
      </dsp:nvSpPr>
      <dsp:spPr>
        <a:xfrm>
          <a:off x="3278334" y="1508252"/>
          <a:ext cx="1986869" cy="1192121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Работа и обучение</a:t>
          </a:r>
        </a:p>
      </dsp:txBody>
      <dsp:txXfrm>
        <a:off x="3278334" y="1508252"/>
        <a:ext cx="1986869" cy="1192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17.12.2021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940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540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090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="" xmlns:a16="http://schemas.microsoft.com/office/drawing/2014/main" id="{B1BB7B5F-187C-40A6-9CD3-D9B970601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="" xmlns:a16="http://schemas.microsoft.com/office/drawing/2014/main" id="{FB952060-788B-48B2-9EC8-97EEEEF33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53252" name="Номер слайда 3">
            <a:extLst>
              <a:ext uri="{FF2B5EF4-FFF2-40B4-BE49-F238E27FC236}">
                <a16:creationId xmlns="" xmlns:a16="http://schemas.microsoft.com/office/drawing/2014/main" id="{4F2C8558-078C-46A4-AB8D-AE945F3BD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828A9F-1F23-46B6-9BBC-CEBEC34871EF}" type="slidenum">
              <a:rPr lang="ru-RU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=""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7B1F687-E212-41DE-BC69-B6592A03EA67}"/>
              </a:ext>
            </a:extLst>
          </p:cNvPr>
          <p:cNvSpPr/>
          <p:nvPr/>
        </p:nvSpPr>
        <p:spPr>
          <a:xfrm>
            <a:off x="378885" y="444500"/>
            <a:ext cx="11432116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lang="en-US" sz="4200">
              <a:solidFill>
                <a:schemeClr val="bg1"/>
              </a:solidFill>
              <a:latin typeface="Corbel" pitchFamily="-107" charset="0"/>
              <a:ea typeface="ＭＳ Ｐゴシック" pitchFamily="-107" charset="-128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="" xmlns:a16="http://schemas.microsoft.com/office/drawing/2014/main" id="{3E8E6CFD-6118-4166-BF8E-0DC9CA25C149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906588"/>
            <a:ext cx="11434233" cy="138112"/>
            <a:chOff x="284163" y="1759424"/>
            <a:chExt cx="8576373" cy="137411"/>
          </a:xfrm>
        </p:grpSpPr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0C000E74-EAB6-4159-9C07-2B1AB553F0DE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="" xmlns:a16="http://schemas.microsoft.com/office/drawing/2014/main" id="{3835CF30-D5D3-41F0-B847-BAFE03E03C31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4386F1B0-C23A-448C-BCD5-BDABF4404954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3FCC107-837F-4F9D-9A4E-D2B53F8A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918" y="444501"/>
            <a:ext cx="587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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2017059"/>
            <a:ext cx="11432116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/>
              <a:t>Click icon to add picture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94" y="1532965"/>
            <a:ext cx="10339045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78" y="444729"/>
            <a:ext cx="10414623" cy="1088237"/>
          </a:xfrm>
          <a:noFill/>
        </p:spPr>
        <p:txBody>
          <a:bodyPr anchor="b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ru-RU"/>
              <a:t>Click to edit Master title style</a:t>
            </a:r>
            <a:endParaRPr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AFE8C089-7C98-4618-86D3-2F941631AC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9746-2856-42C7-8B62-A54B2226DEF1}" type="datetime1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79F54AEA-E8FC-434B-9626-A1EE5DD157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A43EE5A7-5A8E-4E4D-A5EB-80EBD34EC8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7E305DF-2D79-43EA-8E7B-F97F21643F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241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8489F2E-85F2-42BC-BBA7-7C3881432EB4}"/>
              </a:ext>
            </a:extLst>
          </p:cNvPr>
          <p:cNvSpPr/>
          <p:nvPr/>
        </p:nvSpPr>
        <p:spPr>
          <a:xfrm>
            <a:off x="378885" y="455614"/>
            <a:ext cx="11432116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="" xmlns:a16="http://schemas.microsoft.com/office/drawing/2014/main" id="{4FCA6D28-321C-4BDA-B6D0-8C76FB3B59A8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577976"/>
            <a:ext cx="11434233" cy="136525"/>
            <a:chOff x="284163" y="1577847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85380645-249A-403E-ADAC-2E4A7436FF52}"/>
                </a:ext>
              </a:extLst>
            </p:cNvPr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6FB47206-2E0B-44B8-AB11-4096003B33D8}"/>
                </a:ext>
              </a:extLst>
            </p:cNvPr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0FB7F9BE-85BE-4891-B965-0C0F205C9BEB}"/>
                </a:ext>
              </a:extLst>
            </p:cNvPr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485BDB70-2F8F-4357-B3DD-29572218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C0FA-02C8-4091-8438-2E13BA7382B2}" type="datetime1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A91076BF-8EAD-4045-BB91-3B2B34CB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B55B1B0D-BB35-406C-BCB5-45430F2B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1C3B-F270-4643-BA4F-198320EE80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3980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9BDC04A-7F66-4471-B52C-0FB35B8FA53C}"/>
              </a:ext>
            </a:extLst>
          </p:cNvPr>
          <p:cNvSpPr/>
          <p:nvPr/>
        </p:nvSpPr>
        <p:spPr>
          <a:xfrm>
            <a:off x="378885" y="444500"/>
            <a:ext cx="11432116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lang="en-US" sz="4200">
              <a:solidFill>
                <a:schemeClr val="bg1"/>
              </a:solidFill>
              <a:latin typeface="Corbel" pitchFamily="-107" charset="0"/>
              <a:ea typeface="ＭＳ Ｐゴシック" pitchFamily="-107" charset="-128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="" xmlns:a16="http://schemas.microsoft.com/office/drawing/2014/main" id="{3658FB24-2A69-441B-A0C2-66F7DAF764E5}"/>
              </a:ext>
            </a:extLst>
          </p:cNvPr>
          <p:cNvGrpSpPr>
            <a:grpSpLocks/>
          </p:cNvGrpSpPr>
          <p:nvPr/>
        </p:nvGrpSpPr>
        <p:grpSpPr bwMode="auto">
          <a:xfrm>
            <a:off x="378885" y="1906588"/>
            <a:ext cx="11434233" cy="138112"/>
            <a:chOff x="284163" y="1759424"/>
            <a:chExt cx="8576373" cy="137411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DE89A6F1-1225-4E3B-BD6B-14A85BA91A74}"/>
                </a:ext>
              </a:extLst>
            </p:cNvPr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2CE38441-8609-40E2-94E9-EA0549BF4854}"/>
                </a:ext>
              </a:extLst>
            </p:cNvPr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601399F7-83A5-432D-AAC5-BE2D7FC3AF43}"/>
                </a:ext>
              </a:extLst>
            </p:cNvPr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58E0E5-CAFB-450A-BAA5-56864F78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918" y="444501"/>
            <a:ext cx="587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</a:t>
            </a:r>
            <a:endParaRPr lang="en-US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E96098A3-5D0D-46FA-934D-29A2E6F0FB27}"/>
              </a:ext>
            </a:extLst>
          </p:cNvPr>
          <p:cNvSpPr/>
          <p:nvPr/>
        </p:nvSpPr>
        <p:spPr>
          <a:xfrm>
            <a:off x="378885" y="6227764"/>
            <a:ext cx="11432116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88" y="449005"/>
            <a:ext cx="10411968" cy="1088136"/>
          </a:xfrm>
          <a:noFill/>
        </p:spPr>
        <p:txBody>
          <a:bodyPr rtlCol="0" anchor="b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40" y="1532427"/>
            <a:ext cx="10338816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B01D1B58-FA5A-4177-B7D9-6E5EC07E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76C0-FE2B-4905-BDA9-B5BBF2D65599}" type="datetime1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C1B24D2D-761C-4D2F-BDB7-E68C5F4A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4D232A49-71A6-4CBA-A4D9-5CA4D3F1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459FF-F128-49FE-BECB-A4EE22ECDE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195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10" Type="http://schemas.openxmlformats.org/officeDocument/2006/relationships/image" Target="../media/image26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196622"/>
            <a:ext cx="4379976" cy="3127022"/>
          </a:xfrm>
        </p:spPr>
        <p:txBody>
          <a:bodyPr rtlCol="0"/>
          <a:lstStyle/>
          <a:p>
            <a:pPr rtl="0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b="1" dirty="0"/>
              <a:t>e-LEARNING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927C3783-B800-4093-BB0D-D5AEF08C3B59}"/>
              </a:ext>
            </a:extLst>
          </p:cNvPr>
          <p:cNvSpPr/>
          <p:nvPr/>
        </p:nvSpPr>
        <p:spPr>
          <a:xfrm>
            <a:off x="118294" y="0"/>
            <a:ext cx="6628235" cy="6858000"/>
          </a:xfrm>
          <a:custGeom>
            <a:avLst/>
            <a:gdLst>
              <a:gd name="connsiteX0" fmla="*/ 0 w 6208649"/>
              <a:gd name="connsiteY0" fmla="*/ 0 h 6858000"/>
              <a:gd name="connsiteX1" fmla="*/ 6208649 w 6208649"/>
              <a:gd name="connsiteY1" fmla="*/ 0 h 6858000"/>
              <a:gd name="connsiteX2" fmla="*/ 2737815 w 6208649"/>
              <a:gd name="connsiteY2" fmla="*/ 6858000 h 6858000"/>
              <a:gd name="connsiteX3" fmla="*/ 0 w 62086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649" h="6858000">
                <a:moveTo>
                  <a:pt x="0" y="0"/>
                </a:moveTo>
                <a:lnTo>
                  <a:pt x="6208649" y="0"/>
                </a:lnTo>
                <a:lnTo>
                  <a:pt x="27378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5DA8E20-F81B-4C21-89DC-8BCB1A04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4" y="1377244"/>
            <a:ext cx="6628235" cy="46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6FC57E-2CB7-4075-9F86-6720A801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692151"/>
            <a:ext cx="8574088" cy="9683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b="1" dirty="0">
                <a:highlight>
                  <a:srgbClr val="00FFFF"/>
                </a:highlight>
              </a:rPr>
              <a:t>Технологические 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B2EBE537-C58E-4D7C-A4B8-FD0E32DE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44676"/>
            <a:ext cx="8858250" cy="4537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b="1" dirty="0"/>
              <a:t>Выбор  образовательной платформы, </a:t>
            </a:r>
            <a:r>
              <a:rPr lang="en-US" b="1" dirty="0"/>
              <a:t>LMS</a:t>
            </a:r>
            <a:r>
              <a:rPr lang="ru-RU" b="1" dirty="0"/>
              <a:t>  (</a:t>
            </a:r>
            <a:r>
              <a:rPr lang="ru-RU" b="1" dirty="0" err="1"/>
              <a:t>Learning</a:t>
            </a:r>
            <a:r>
              <a:rPr lang="ru-RU" b="1" dirty="0"/>
              <a:t> </a:t>
            </a:r>
            <a:r>
              <a:rPr lang="ru-RU" b="1" dirty="0" err="1"/>
              <a:t>Management</a:t>
            </a:r>
            <a:r>
              <a:rPr lang="ru-RU" b="1" dirty="0"/>
              <a:t> </a:t>
            </a:r>
            <a:r>
              <a:rPr lang="ru-RU" b="1" dirty="0" err="1"/>
              <a:t>System</a:t>
            </a:r>
            <a:r>
              <a:rPr lang="ru-RU" b="1" dirty="0"/>
              <a:t>, система управления обучением),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/>
              <a:t>Проектирование учебного </a:t>
            </a:r>
            <a:r>
              <a:rPr lang="ru-RU" b="1" dirty="0" err="1"/>
              <a:t>контента</a:t>
            </a:r>
            <a:r>
              <a:rPr lang="ru-RU" b="1" dirty="0"/>
              <a:t> (комплект электронных учебных материалов и курсов в соответствии с ООП вуза),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/>
              <a:t>Проектирование  и поддержка</a:t>
            </a:r>
          </a:p>
          <a:p>
            <a:pPr marL="0" indent="0">
              <a:buNone/>
              <a:defRPr/>
            </a:pPr>
            <a:r>
              <a:rPr lang="ru-RU" b="1" dirty="0"/>
              <a:t>      процесса обучения. </a:t>
            </a:r>
          </a:p>
          <a:p>
            <a:pPr eaLnBrk="1" hangingPunct="1">
              <a:buFont typeface="Wingdings" pitchFamily="-107" charset="2"/>
              <a:buNone/>
              <a:defRPr/>
            </a:pPr>
            <a:endParaRPr lang="ru-RU" sz="3200" dirty="0"/>
          </a:p>
        </p:txBody>
      </p:sp>
      <p:pic>
        <p:nvPicPr>
          <p:cNvPr id="30724" name="Picture 4">
            <a:extLst>
              <a:ext uri="{FF2B5EF4-FFF2-40B4-BE49-F238E27FC236}">
                <a16:creationId xmlns="" xmlns:a16="http://schemas.microsoft.com/office/drawing/2014/main" id="{D405A63A-82C5-4E9E-BF7E-AF522901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55" y="3725864"/>
            <a:ext cx="28590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="" xmlns:a16="http://schemas.microsoft.com/office/drawing/2014/main" id="{4B4E9C0F-E25F-4297-96E4-5FD56DC8D2F0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eaLnBrk="1" hangingPunct="1"/>
            <a:r>
              <a:rPr lang="ru-RU" altLang="ru-RU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Педагогические вопросы</a:t>
            </a:r>
          </a:p>
        </p:txBody>
      </p:sp>
      <p:sp>
        <p:nvSpPr>
          <p:cNvPr id="33795" name="Содержимое 2">
            <a:extLst>
              <a:ext uri="{FF2B5EF4-FFF2-40B4-BE49-F238E27FC236}">
                <a16:creationId xmlns="" xmlns:a16="http://schemas.microsoft.com/office/drawing/2014/main" id="{87C57A5F-E995-4B4A-9594-381BFBD3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1916113"/>
            <a:ext cx="8391525" cy="4176712"/>
          </a:xfrm>
        </p:spPr>
        <p:txBody>
          <a:bodyPr/>
          <a:lstStyle/>
          <a:p>
            <a:pPr lvl="1" indent="-914400">
              <a:buNone/>
              <a:defRPr/>
            </a:pPr>
            <a:r>
              <a:rPr lang="ru-RU" sz="1800" b="1" dirty="0">
                <a:ea typeface="ＭＳ Ｐゴシック" pitchFamily="34" charset="-128"/>
              </a:rPr>
              <a:t>1</a:t>
            </a:r>
            <a:r>
              <a:rPr lang="ru-RU" sz="1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 </a:t>
            </a: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Выбор модели электронного обучения</a:t>
            </a:r>
            <a:r>
              <a:rPr lang="ru-RU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пространственно независимое/синхронное обучение,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пространственно независимое/асинхронное обучение.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пространственно зависимое/асинхронное,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пространственно</a:t>
            </a:r>
            <a:r>
              <a:rPr lang="ru-RU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зависимое (учащиеся в одном классе) и синхронное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2. Определение целей, содержания обучения.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3. Определение методов и приемов  обучения в электронной среде.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4. Разработка и структурирование учебного материала для электронной среды с использованием мультимедийных средств, разработка электронных учебных курсов.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5. Подготовка преподавателей к работе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    в электронной среде.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ea typeface="ＭＳ Ｐゴシック" pitchFamily="34" charset="-128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="" xmlns:a16="http://schemas.microsoft.com/office/drawing/2014/main" id="{53F3BDEC-2C88-44F3-8C7C-D3D374FA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55" y="4986337"/>
            <a:ext cx="220027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F3E0371-977C-428F-8643-FB65D7B49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780149"/>
              </p:ext>
            </p:extLst>
          </p:nvPr>
        </p:nvGraphicFramePr>
        <p:xfrm>
          <a:off x="1808164" y="630239"/>
          <a:ext cx="8574087" cy="96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>
            <a:extLst>
              <a:ext uri="{FF2B5EF4-FFF2-40B4-BE49-F238E27FC236}">
                <a16:creationId xmlns="" xmlns:a16="http://schemas.microsoft.com/office/drawing/2014/main" id="{16302135-6F1A-424D-AD19-282CB0B78D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1" y="2133600"/>
          <a:ext cx="8858251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="" xmlns:a16="http://schemas.microsoft.com/office/drawing/2014/main" id="{18AF16A2-54B1-41C9-A49A-ADC67040D3B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90713" y="476251"/>
            <a:ext cx="7808912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ru-RU" altLang="ru-RU" sz="3600" b="1">
                <a:latin typeface="Calibri" panose="020F0502020204030204" pitchFamily="34" charset="0"/>
                <a:ea typeface="ＭＳ Ｐゴシック" panose="020B0600070205080204" pitchFamily="34" charset="-128"/>
              </a:rPr>
              <a:t>Организация смешанного обучения</a:t>
            </a:r>
          </a:p>
        </p:txBody>
      </p:sp>
      <p:sp>
        <p:nvSpPr>
          <p:cNvPr id="36867" name="Содержимое 2">
            <a:extLst>
              <a:ext uri="{FF2B5EF4-FFF2-40B4-BE49-F238E27FC236}">
                <a16:creationId xmlns="" xmlns:a16="http://schemas.microsoft.com/office/drawing/2014/main" id="{37C4EF79-DC92-46D4-A2EA-FE708099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13" y="1196975"/>
            <a:ext cx="7753350" cy="6302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A6A6A6"/>
              </a:buClr>
              <a:defRPr/>
            </a:pPr>
            <a:r>
              <a:rPr lang="ru-RU" b="1">
                <a:ea typeface="ＭＳ Ｐゴシック" pitchFamily="34" charset="-128"/>
              </a:rPr>
              <a:t>Смесь средств доставки (</a:t>
            </a:r>
            <a:r>
              <a:rPr lang="en-US" b="1">
                <a:ea typeface="ＭＳ Ｐゴシック" pitchFamily="34" charset="-128"/>
              </a:rPr>
              <a:t>e-learning</a:t>
            </a:r>
            <a:r>
              <a:rPr lang="ru-RU" b="1">
                <a:ea typeface="ＭＳ Ｐゴシック" pitchFamily="34" charset="-128"/>
              </a:rPr>
              <a:t>)</a:t>
            </a:r>
            <a:endParaRPr lang="en-US" b="1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A6A6A6"/>
              </a:buClr>
              <a:defRPr/>
            </a:pPr>
            <a:r>
              <a:rPr lang="ru-RU" b="1">
                <a:ea typeface="ＭＳ Ｐゴシック" pitchFamily="34" charset="-128"/>
              </a:rPr>
              <a:t>Смесь педагогических подходов и стратегий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A6A6A6"/>
              </a:buClr>
              <a:defRPr/>
            </a:pPr>
            <a:r>
              <a:rPr lang="ru-RU" b="1">
                <a:ea typeface="ＭＳ Ｐゴシック" pitchFamily="34" charset="-128"/>
              </a:rPr>
              <a:t>Смесь </a:t>
            </a:r>
            <a:r>
              <a:rPr lang="en-US" b="1">
                <a:ea typeface="ＭＳ Ｐゴシック" pitchFamily="34" charset="-128"/>
              </a:rPr>
              <a:t>e-learning </a:t>
            </a:r>
            <a:r>
              <a:rPr lang="ru-RU" b="1">
                <a:ea typeface="ＭＳ Ｐゴシック" pitchFamily="34" charset="-128"/>
              </a:rPr>
              <a:t>и очного обучения</a:t>
            </a:r>
          </a:p>
        </p:txBody>
      </p:sp>
      <p:pic>
        <p:nvPicPr>
          <p:cNvPr id="6146" name="Picture 2" descr="http://www.hamptons.com/gallery/articles/311b.jpg">
            <a:extLst>
              <a:ext uri="{FF2B5EF4-FFF2-40B4-BE49-F238E27FC236}">
                <a16:creationId xmlns="" xmlns:a16="http://schemas.microsoft.com/office/drawing/2014/main" id="{6F56A171-3279-4430-9358-5B272A87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746" y="3071811"/>
            <a:ext cx="1988659" cy="245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455700B8-310B-47B1-90EA-F6A747AAF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196071"/>
              </p:ext>
            </p:extLst>
          </p:nvPr>
        </p:nvGraphicFramePr>
        <p:xfrm>
          <a:off x="1809720" y="2947990"/>
          <a:ext cx="6357982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4" name="Содержимое 2">
            <a:extLst>
              <a:ext uri="{FF2B5EF4-FFF2-40B4-BE49-F238E27FC236}">
                <a16:creationId xmlns="" xmlns:a16="http://schemas.microsoft.com/office/drawing/2014/main" id="{CCB7796A-FB10-4824-BDFE-9B22EE44F552}"/>
              </a:ext>
            </a:extLst>
          </p:cNvPr>
          <p:cNvSpPr txBox="1">
            <a:spLocks/>
          </p:cNvSpPr>
          <p:nvPr/>
        </p:nvSpPr>
        <p:spPr bwMode="auto">
          <a:xfrm>
            <a:off x="1890713" y="2438401"/>
            <a:ext cx="8640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ru-RU" altLang="ru-RU" sz="2800" b="1">
                <a:solidFill>
                  <a:srgbClr val="739900"/>
                </a:solidFill>
                <a:latin typeface="Calibri" panose="020F0502020204030204" pitchFamily="34" charset="0"/>
              </a:rPr>
              <a:t>Что с чем смешивать?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="" xmlns:a16="http://schemas.microsoft.com/office/drawing/2014/main" id="{69546B2B-8A44-48CC-B13C-80995467C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86126" y="1989138"/>
            <a:ext cx="7077075" cy="39925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>
                <a:ea typeface="ＭＳ Ｐゴシック" panose="020B0600070205080204" pitchFamily="34" charset="-128"/>
              </a:rPr>
              <a:t>Эффективное сочетание традиционных и инновационных методов обучения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ea typeface="ＭＳ Ｐゴシック" panose="020B0600070205080204" pitchFamily="34" charset="-128"/>
              </a:rPr>
              <a:t>Поддержка принятия решения (не просто несколько очных занятий)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ea typeface="ＭＳ Ｐゴシック" panose="020B0600070205080204" pitchFamily="34" charset="-128"/>
              </a:rPr>
              <a:t>Возможность измерения и оценки результатов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>
                <a:ea typeface="ＭＳ Ｐゴシック" panose="020B0600070205080204" pitchFamily="34" charset="-128"/>
              </a:rPr>
              <a:t>Тренажеры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>
                <a:ea typeface="ＭＳ Ｐゴシック" panose="020B0600070205080204" pitchFamily="34" charset="-128"/>
              </a:rPr>
              <a:t>Системы контроля знаний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>
                <a:ea typeface="ＭＳ Ｐゴシック" panose="020B0600070205080204" pitchFamily="34" charset="-128"/>
              </a:rPr>
              <a:t>Возможность использования различных подходов к передаче знаний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>
                <a:ea typeface="ＭＳ Ｐゴシック" panose="020B0600070205080204" pitchFamily="34" charset="-128"/>
              </a:rPr>
              <a:t>Охват различных целей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>
                <a:ea typeface="ＭＳ Ｐゴシック" panose="020B0600070205080204" pitchFamily="34" charset="-128"/>
              </a:rPr>
              <a:t>Охват различных учебных стилей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>
              <a:ea typeface="ＭＳ Ｐゴシック" panose="020B0600070205080204" pitchFamily="34" charset="-128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="" xmlns:a16="http://schemas.microsoft.com/office/drawing/2014/main" id="{ADDD7AD2-1E91-4E7B-905D-0B386A08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FFFF00"/>
                </a:solidFill>
                <a:latin typeface="Calibri" panose="020F0502020204030204" pitchFamily="34" charset="0"/>
              </a:rPr>
              <a:t>Смешанный подход: </a:t>
            </a:r>
          </a:p>
          <a:p>
            <a:pPr eaLnBrk="1" hangingPunct="1"/>
            <a:r>
              <a:rPr lang="ru-RU" altLang="ru-RU" sz="3600" dirty="0">
                <a:solidFill>
                  <a:srgbClr val="FFFF00"/>
                </a:solidFill>
                <a:latin typeface="Calibri" panose="020F0502020204030204" pitchFamily="34" charset="0"/>
              </a:rPr>
              <a:t>преимущества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="" xmlns:a16="http://schemas.microsoft.com/office/drawing/2014/main" id="{901743F8-90C8-46C3-889F-B32AF5A7F4F7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Общие проблемы, возникающие при внедрении электронного обучения</a:t>
            </a:r>
          </a:p>
        </p:txBody>
      </p:sp>
      <p:sp>
        <p:nvSpPr>
          <p:cNvPr id="45059" name="Содержимое 2">
            <a:extLst>
              <a:ext uri="{FF2B5EF4-FFF2-40B4-BE49-F238E27FC236}">
                <a16:creationId xmlns="" xmlns:a16="http://schemas.microsoft.com/office/drawing/2014/main" id="{E464EE9E-AD31-4455-B805-12F01F43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2133600"/>
            <a:ext cx="8964612" cy="4535488"/>
          </a:xfrm>
        </p:spPr>
        <p:txBody>
          <a:bodyPr/>
          <a:lstStyle/>
          <a:p>
            <a:endParaRPr lang="ru-RU" altLang="ru-RU" dirty="0">
              <a:ea typeface="ＭＳ Ｐゴシック" panose="020B0600070205080204" pitchFamily="34" charset="-128"/>
            </a:endParaRPr>
          </a:p>
          <a:p>
            <a:r>
              <a:rPr lang="ru-RU" altLang="ru-RU" b="1" dirty="0">
                <a:ea typeface="ＭＳ Ｐゴシック" panose="020B0600070205080204" pitchFamily="34" charset="-128"/>
              </a:rPr>
              <a:t>отсутствие единой методологической базы,</a:t>
            </a:r>
          </a:p>
          <a:p>
            <a:r>
              <a:rPr lang="ru-RU" altLang="ru-RU" b="1" dirty="0">
                <a:ea typeface="ＭＳ Ｐゴシック" panose="020B0600070205080204" pitchFamily="34" charset="-128"/>
              </a:rPr>
              <a:t>необходимость создания дорогостоящей инфраструктуры,</a:t>
            </a:r>
          </a:p>
          <a:p>
            <a:r>
              <a:rPr lang="ru-RU" altLang="ru-RU" b="1" dirty="0">
                <a:ea typeface="ＭＳ Ｐゴシック" panose="020B0600070205080204" pitchFamily="34" charset="-128"/>
              </a:rPr>
              <a:t>высокие затраты на создание курсов,</a:t>
            </a:r>
          </a:p>
          <a:p>
            <a:r>
              <a:rPr lang="ru-RU" altLang="ru-RU" b="1" dirty="0">
                <a:ea typeface="ＭＳ Ｐゴシック" panose="020B0600070205080204" pitchFamily="34" charset="-128"/>
              </a:rPr>
              <a:t>внедрение новых организационных и финансовых механизмов,</a:t>
            </a:r>
          </a:p>
          <a:p>
            <a:r>
              <a:rPr lang="ru-RU" altLang="ru-RU" b="1" dirty="0">
                <a:ea typeface="ＭＳ Ｐゴシック" panose="020B0600070205080204" pitchFamily="34" charset="-128"/>
              </a:rPr>
              <a:t>отсутствие критериев качества электронного обучения.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="" xmlns:a16="http://schemas.microsoft.com/office/drawing/2014/main" id="{17FF1B25-6311-4E87-84FD-F06639A353E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eaLnBrk="1" hangingPunct="1"/>
            <a:r>
              <a:rPr lang="ru-RU" altLang="ru-RU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Условия внедрения</a:t>
            </a:r>
            <a:endParaRPr lang="en-US" altLang="ru-RU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="" xmlns:a16="http://schemas.microsoft.com/office/drawing/2014/main" id="{6EDF0245-7EEA-41C7-830A-B8A03D57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ea typeface="ＭＳ Ｐゴシック" panose="020B0600070205080204" pitchFamily="34" charset="-128"/>
              </a:rPr>
              <a:t>Понимание со стороны руководства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ea typeface="ＭＳ Ｐゴシック" panose="020B0600070205080204" pitchFamily="34" charset="-128"/>
              </a:rPr>
              <a:t>Источник финансирования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ea typeface="ＭＳ Ｐゴシック" panose="020B0600070205080204" pitchFamily="34" charset="-128"/>
              </a:rPr>
              <a:t>Достаточная инфраструктура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ea typeface="ＭＳ Ｐゴシック" panose="020B0600070205080204" pitchFamily="34" charset="-128"/>
              </a:rPr>
              <a:t>Возможности для постоянного роста и развития (самообучающаяся организация)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800" b="1" dirty="0">
                <a:ea typeface="ＭＳ Ｐゴシック" panose="020B0600070205080204" pitchFamily="34" charset="-128"/>
              </a:rPr>
              <a:t>П</a:t>
            </a:r>
            <a:r>
              <a:rPr lang="ru-RU" altLang="ru-RU" sz="2800" b="1" dirty="0" err="1">
                <a:ea typeface="ＭＳ Ｐゴシック" panose="020B0600070205080204" pitchFamily="34" charset="-128"/>
              </a:rPr>
              <a:t>ерсонал</a:t>
            </a:r>
            <a:endParaRPr lang="ru-RU" altLang="ru-RU" sz="2800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ru-RU" sz="2800" b="1" dirty="0">
                <a:ea typeface="ＭＳ Ｐゴシック" panose="020B0600070205080204" pitchFamily="34" charset="-128"/>
              </a:rPr>
              <a:t>Т</a:t>
            </a:r>
            <a:r>
              <a:rPr lang="ru-RU" altLang="ru-RU" sz="2800" b="1" dirty="0" err="1">
                <a:ea typeface="ＭＳ Ｐゴシック" panose="020B0600070205080204" pitchFamily="34" charset="-128"/>
              </a:rPr>
              <a:t>ехнологии</a:t>
            </a:r>
            <a:r>
              <a:rPr lang="ru-RU" altLang="ru-RU" sz="2800" b="1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800" b="1" dirty="0">
                <a:ea typeface="ＭＳ Ｐゴシック" panose="020B0600070205080204" pitchFamily="34" charset="-128"/>
              </a:rPr>
              <a:t>Инфраструктура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ea typeface="ＭＳ Ｐゴシック" panose="020B0600070205080204" pitchFamily="34" charset="-128"/>
              </a:rPr>
              <a:t>Использование международного опыта</a:t>
            </a:r>
            <a:endParaRPr lang="en-US" altLang="ru-RU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=""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Прямоугольник 51" descr="Декоративный элемент">
            <a:extLst>
              <a:ext uri="{FF2B5EF4-FFF2-40B4-BE49-F238E27FC236}">
                <a16:creationId xmlns=""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1" y="49641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2" name="Заголовок 41">
            <a:extLst>
              <a:ext uri="{FF2B5EF4-FFF2-40B4-BE49-F238E27FC236}">
                <a16:creationId xmlns=""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 rtlCol="0"/>
          <a:lstStyle/>
          <a:p>
            <a:pPr rtl="0"/>
            <a:r>
              <a:rPr lang="en-US" b="0" i="1" dirty="0"/>
              <a:t>Thank you!!!</a:t>
            </a:r>
            <a:endParaRPr lang="ru-RU" b="0" i="1" dirty="0"/>
          </a:p>
        </p:txBody>
      </p:sp>
      <p:sp>
        <p:nvSpPr>
          <p:cNvPr id="80" name="Текст 79">
            <a:extLst>
              <a:ext uri="{FF2B5EF4-FFF2-40B4-BE49-F238E27FC236}">
                <a16:creationId xmlns=""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6" name="Текст 85">
            <a:extLst>
              <a:ext uri="{FF2B5EF4-FFF2-40B4-BE49-F238E27FC236}">
                <a16:creationId xmlns=""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7" name="Текст 86">
            <a:extLst>
              <a:ext uri="{FF2B5EF4-FFF2-40B4-BE49-F238E27FC236}">
                <a16:creationId xmlns=""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96" name="Объект 95" descr="Телефонная трубка">
            <a:extLst>
              <a:ext uri="{FF2B5EF4-FFF2-40B4-BE49-F238E27FC236}">
                <a16:creationId xmlns=""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pic>
        <p:nvPicPr>
          <p:cNvPr id="98" name="Объект 97" descr="Конверт">
            <a:extLst>
              <a:ext uri="{FF2B5EF4-FFF2-40B4-BE49-F238E27FC236}">
                <a16:creationId xmlns=""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pic>
        <p:nvPicPr>
          <p:cNvPr id="94" name="Объект 93" descr="Пользователь">
            <a:extLst>
              <a:ext uri="{FF2B5EF4-FFF2-40B4-BE49-F238E27FC236}">
                <a16:creationId xmlns=""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cxnSp>
        <p:nvCxnSpPr>
          <p:cNvPr id="131" name="Прямая соединительная линия 130" descr="Декоративный элемент">
            <a:extLst>
              <a:ext uri="{FF2B5EF4-FFF2-40B4-BE49-F238E27FC236}">
                <a16:creationId xmlns=""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 descr="Декоративный элемент">
            <a:extLst>
              <a:ext uri="{FF2B5EF4-FFF2-40B4-BE49-F238E27FC236}">
                <a16:creationId xmlns=""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=""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 descr="Декоративный элемент">
            <a:extLst>
              <a:ext uri="{FF2B5EF4-FFF2-40B4-BE49-F238E27FC236}">
                <a16:creationId xmlns=""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=""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=""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=""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=""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grpSp>
        <p:nvGrpSpPr>
          <p:cNvPr id="7" name="Группа 6" descr="Декоративный элемент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=""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 descr="Декоративный элемент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489" y="2065867"/>
            <a:ext cx="9952623" cy="835378"/>
          </a:xfrm>
        </p:spPr>
        <p:txBody>
          <a:bodyPr rtlCol="0"/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ru-RU" sz="4400" b="1" dirty="0">
                <a:solidFill>
                  <a:srgbClr val="FF0000"/>
                </a:solidFill>
              </a:rPr>
              <a:t>Электронное обучение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394BF0-8741-4659-B87A-2D2D89DF1623}"/>
              </a:ext>
            </a:extLst>
          </p:cNvPr>
          <p:cNvSpPr txBox="1"/>
          <p:nvPr/>
        </p:nvSpPr>
        <p:spPr>
          <a:xfrm>
            <a:off x="1467556" y="2051882"/>
            <a:ext cx="763411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000" dirty="0">
                <a:solidFill>
                  <a:srgbClr val="FFFF00"/>
                </a:solidFill>
              </a:rPr>
              <a:t>(</a:t>
            </a:r>
            <a:r>
              <a:rPr lang="ru-RU" sz="2000" b="1" dirty="0">
                <a:solidFill>
                  <a:srgbClr val="FFFF00"/>
                </a:solidFill>
              </a:rPr>
              <a:t>англ. </a:t>
            </a:r>
            <a:r>
              <a:rPr lang="ru-RU" sz="2000" b="1" i="1" dirty="0">
                <a:solidFill>
                  <a:srgbClr val="FFFF00"/>
                </a:solidFill>
              </a:rPr>
              <a:t>E-</a:t>
            </a:r>
            <a:r>
              <a:rPr lang="ru-RU" sz="2000" b="1" i="1" dirty="0" err="1">
                <a:solidFill>
                  <a:srgbClr val="FFFF00"/>
                </a:solidFill>
              </a:rPr>
              <a:t>learning</a:t>
            </a:r>
            <a:r>
              <a:rPr lang="ru-RU" sz="2000" b="1" dirty="0">
                <a:solidFill>
                  <a:srgbClr val="FFFF00"/>
                </a:solidFill>
              </a:rPr>
              <a:t>, сокращение от англ. </a:t>
            </a:r>
            <a:r>
              <a:rPr lang="ru-RU" sz="2000" b="1" i="1" dirty="0" err="1">
                <a:solidFill>
                  <a:srgbClr val="FFFF00"/>
                </a:solidFill>
              </a:rPr>
              <a:t>Electronic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Learning</a:t>
            </a:r>
            <a:r>
              <a:rPr lang="ru-RU" sz="2000" b="1" dirty="0">
                <a:solidFill>
                  <a:srgbClr val="FFFF00"/>
                </a:solidFill>
              </a:rPr>
              <a:t>) - система электронного обучения, обучение при помощи информационных, электронных технологий.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FFFF00"/>
                </a:solidFill>
              </a:rPr>
              <a:t>Определение специалистов ЮНЕСКО: 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FFFF00"/>
                </a:solidFill>
              </a:rPr>
              <a:t>«e-</a:t>
            </a:r>
            <a:r>
              <a:rPr lang="ru-RU" sz="2000" b="1" dirty="0" err="1">
                <a:solidFill>
                  <a:srgbClr val="FFFF00"/>
                </a:solidFill>
              </a:rPr>
              <a:t>Learning</a:t>
            </a:r>
            <a:r>
              <a:rPr lang="ru-RU" sz="2000" b="1" dirty="0">
                <a:solidFill>
                  <a:srgbClr val="FFFF00"/>
                </a:solidFill>
              </a:rPr>
              <a:t> — обучение с помощью Интернет и мультимедиа».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pitchFamily="-107" charset="-128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Ｐゴシック" pitchFamily="-107" charset="-128"/>
              <a:cs typeface="+mj-cs"/>
            </a:endParaRPr>
          </a:p>
          <a:p>
            <a:pPr algn="ctr">
              <a:buNone/>
            </a:pPr>
            <a:endParaRPr lang="en-US" sz="2800" dirty="0">
              <a:solidFill>
                <a:prstClr val="black"/>
              </a:solidFill>
              <a:latin typeface="Corbel"/>
              <a:ea typeface="ＭＳ Ｐゴシック" pitchFamily="-107" charset="-128"/>
              <a:cs typeface="+mj-cs"/>
            </a:endParaRPr>
          </a:p>
          <a:p>
            <a:pPr algn="ctr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Ｐゴシック" pitchFamily="-107" charset="-128"/>
              <a:cs typeface="+mj-cs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ＭＳ Ｐゴシック" pitchFamily="-107" charset="-128"/>
                <a:cs typeface="+mj-cs"/>
              </a:rPr>
              <a:t>Важно ли определение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learning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-обучения?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altLang="ru-RU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Можно ли  ставить знак равенства между электронным  и дистанционным обучением? </a:t>
            </a:r>
            <a:endParaRPr lang="en-US" altLang="ru-RU" sz="28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уппа учащихся, подбросивших академические шапочки в воздух на закате">
            <a:extLst>
              <a:ext uri="{FF2B5EF4-FFF2-40B4-BE49-F238E27FC236}">
                <a16:creationId xmlns=""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Прямоугольник 30" descr="Декоративный элемент">
            <a:extLst>
              <a:ext uri="{FF2B5EF4-FFF2-40B4-BE49-F238E27FC236}">
                <a16:creationId xmlns="" xmlns:a16="http://schemas.microsoft.com/office/drawing/2014/main" id="{340A7491-C312-4D36-BA63-6F859CD81D66}"/>
              </a:ext>
            </a:extLst>
          </p:cNvPr>
          <p:cNvSpPr/>
          <p:nvPr/>
        </p:nvSpPr>
        <p:spPr>
          <a:xfrm>
            <a:off x="0" y="49556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1038429"/>
            <a:ext cx="10206264" cy="350007"/>
          </a:xfrm>
        </p:spPr>
        <p:txBody>
          <a:bodyPr rtlCol="0"/>
          <a:lstStyle/>
          <a:p>
            <a:pPr rtl="0"/>
            <a:r>
              <a:rPr lang="en-US" altLang="ru-RU" dirty="0">
                <a:ea typeface="ＭＳ Ｐゴシック" panose="020B0600070205080204" pitchFamily="34" charset="-128"/>
              </a:rPr>
              <a:t>                                        </a:t>
            </a:r>
            <a:r>
              <a:rPr lang="ru-RU" altLang="ru-RU" dirty="0">
                <a:highlight>
                  <a:srgbClr val="FF0000"/>
                </a:highlight>
                <a:ea typeface="ＭＳ Ｐゴシック" panose="020B0600070205080204" pitchFamily="34" charset="-128"/>
              </a:rPr>
              <a:t>Неопределенность терминологии</a:t>
            </a:r>
            <a:endParaRPr lang="ru-RU" dirty="0">
              <a:highlight>
                <a:srgbClr val="FF0000"/>
              </a:highlight>
            </a:endParaRPr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 4" descr="Декоративный элемент">
            <a:extLst>
              <a:ext uri="{FF2B5EF4-FFF2-40B4-BE49-F238E27FC236}">
                <a16:creationId xmlns=""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87" name="Текст 86">
            <a:extLst>
              <a:ext uri="{FF2B5EF4-FFF2-40B4-BE49-F238E27FC236}">
                <a16:creationId xmlns=""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2334077"/>
            <a:ext cx="7315200" cy="1617033"/>
          </a:xfrm>
        </p:spPr>
        <p:txBody>
          <a:bodyPr rtlCol="0"/>
          <a:lstStyle/>
          <a:p>
            <a:pPr eaLnBrk="1" hangingPunct="1"/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Понятие </a:t>
            </a:r>
            <a:r>
              <a:rPr lang="en-US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e</a:t>
            </a:r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learning</a:t>
            </a:r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-обучения –  многогранно. </a:t>
            </a:r>
            <a:r>
              <a:rPr lang="en-US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                                        </a:t>
            </a:r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Электронное обучение или E-</a:t>
            </a:r>
            <a:r>
              <a:rPr lang="ru-RU" altLang="ru-RU" sz="20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Learning</a:t>
            </a:r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—</a:t>
            </a:r>
            <a:r>
              <a:rPr lang="ru-RU" sz="2000" b="1" dirty="0">
                <a:solidFill>
                  <a:srgbClr val="FFFF00"/>
                </a:solidFill>
              </a:rPr>
              <a:t>это передача знаний и управление процессом обучения с помощью новых информационных и телекоммуникационных технологий. </a:t>
            </a:r>
            <a:endParaRPr lang="ru-RU" altLang="ru-RU" sz="2000" b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Некоторые ученые считают главным – мультимедийность, другие – возможность использовать совместную работу в процессе обучения. </a:t>
            </a:r>
          </a:p>
          <a:p>
            <a:pPr eaLnBrk="1" hangingPunct="1"/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Одни авторы предлагают применять цифровые технологии в качестве дополнения к традиционному преподаванию, </a:t>
            </a:r>
          </a:p>
          <a:p>
            <a:pPr eaLnBrk="1" hangingPunct="1"/>
            <a:r>
              <a:rPr lang="ru-RU" altLang="ru-RU" sz="20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в то время как другие – существенно изменить учебный процесс</a:t>
            </a:r>
          </a:p>
          <a:p>
            <a:pPr rtl="0"/>
            <a:endParaRPr lang="ru-RU" dirty="0"/>
          </a:p>
        </p:txBody>
      </p:sp>
      <p:pic>
        <p:nvPicPr>
          <p:cNvPr id="80" name="Объект 79" descr="Открытая книга">
            <a:extLst>
              <a:ext uri="{FF2B5EF4-FFF2-40B4-BE49-F238E27FC236}">
                <a16:creationId xmlns=""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493" y="2305050"/>
            <a:ext cx="547688" cy="547688"/>
          </a:xfrm>
        </p:spPr>
      </p:pic>
      <p:pic>
        <p:nvPicPr>
          <p:cNvPr id="95" name="Объект 94" descr="Микроскоп">
            <a:extLst>
              <a:ext uri="{FF2B5EF4-FFF2-40B4-BE49-F238E27FC236}">
                <a16:creationId xmlns=""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493" y="4505325"/>
            <a:ext cx="547688" cy="547688"/>
          </a:xfrm>
        </p:spPr>
      </p:pic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B56042B2-E459-452C-BB0D-0247BD6CF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156" y="1072445"/>
            <a:ext cx="9543344" cy="4909256"/>
          </a:xfrm>
        </p:spPr>
        <p:txBody>
          <a:bodyPr/>
          <a:lstStyle/>
          <a:p>
            <a:pPr lvl="0"/>
            <a:r>
              <a:rPr lang="ru-RU" sz="1600" b="1" dirty="0"/>
              <a:t>самостоятельная работа с электронными материалами, с использованием 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персонального компьютера, КПК, мобильного телефона, смартфона, планшета, 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dvd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проигрывателя, телевизора;</a:t>
            </a:r>
          </a:p>
          <a:p>
            <a:pPr lvl="0"/>
            <a:r>
              <a:rPr lang="ru-RU" sz="1600" b="1" dirty="0"/>
              <a:t>получение консультаций, советов, оценок у удалённого (территориально) эксперта (преподавателя), возможность дистанционного взаимодействия;</a:t>
            </a:r>
          </a:p>
          <a:p>
            <a:pPr lvl="0"/>
            <a:r>
              <a:rPr lang="ru-RU" sz="1600" b="1" dirty="0"/>
              <a:t>создание распределённого сообщества пользователей (социальных сетей), ведущих общую виртуальную учебную деятельность;</a:t>
            </a:r>
          </a:p>
          <a:p>
            <a:pPr lvl="0"/>
            <a:r>
              <a:rPr lang="ru-RU" sz="1600" b="1" dirty="0"/>
              <a:t>своевременная круглосуточная доставка электронных учебных материалов; стандарты и спецификации на электронные учебные материалы и технологии, дистанционные средства обучения;</a:t>
            </a:r>
          </a:p>
          <a:p>
            <a:pPr lvl="0"/>
            <a:r>
              <a:rPr lang="ru-RU" sz="1600" b="1" dirty="0"/>
              <a:t>формирование и повышение информационной культуры у всех руководителей предприятий и подразделений группы и овладение ими современными информационными технологиями, повышение эффективности своей обычной деятельности;</a:t>
            </a:r>
          </a:p>
          <a:p>
            <a:pPr lvl="0"/>
            <a:r>
              <a:rPr lang="ru-RU" sz="1600" b="1" dirty="0"/>
              <a:t>освоение и популяризация инновационных педагогических технологий, передача их преподавателям;</a:t>
            </a:r>
          </a:p>
          <a:p>
            <a:pPr lvl="0"/>
            <a:r>
              <a:rPr lang="ru-RU" sz="1600" b="1" dirty="0"/>
              <a:t>возможность развивать учебные веб-ресурсы;</a:t>
            </a:r>
          </a:p>
          <a:p>
            <a:pPr lvl="0"/>
            <a:r>
              <a:rPr lang="ru-RU" sz="1600" b="1" dirty="0"/>
              <a:t>возможность в любое время и месте получить современные знания, находящиеся в любой доступной точке мира;</a:t>
            </a:r>
          </a:p>
          <a:p>
            <a:pPr lvl="0"/>
            <a:r>
              <a:rPr lang="ru-RU" sz="1600" b="1" dirty="0"/>
              <a:t>доступность высшего образования лицам с особенностями психофизического развития.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C7D2C28-71F8-4B0C-A0B8-E0ADD75A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422" y="587022"/>
            <a:ext cx="9947628" cy="801414"/>
          </a:xfrm>
        </p:spPr>
        <p:txBody>
          <a:bodyPr/>
          <a:lstStyle/>
          <a:p>
            <a:r>
              <a:rPr lang="ru-RU" b="1" dirty="0">
                <a:highlight>
                  <a:srgbClr val="00FFFF"/>
                </a:highlight>
              </a:rPr>
              <a:t>                                      К электронному обучению относится:  </a:t>
            </a:r>
            <a:r>
              <a:rPr lang="ru-RU" dirty="0">
                <a:highlight>
                  <a:srgbClr val="00FFFF"/>
                </a:highlight>
              </a:rPr>
              <a:t/>
            </a:r>
            <a:br>
              <a:rPr lang="ru-RU" dirty="0">
                <a:highlight>
                  <a:srgbClr val="00FFFF"/>
                </a:highlight>
              </a:rPr>
            </a:br>
            <a:endParaRPr lang="ru-RU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927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altLang="ru-RU" sz="1400" dirty="0">
                <a:ea typeface="ＭＳ Ｐゴシック" panose="020B0600070205080204" pitchFamily="34" charset="-128"/>
              </a:rPr>
              <a:t> </a:t>
            </a:r>
            <a:r>
              <a:rPr lang="ru-RU" altLang="ru-RU" sz="18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- </a:t>
            </a:r>
            <a:r>
              <a:rPr lang="ru-RU" altLang="ru-RU" sz="1800" b="1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электронное обучение»                                                           -дистанционное обучение</a:t>
            </a:r>
            <a:endParaRPr lang="ru-RU" sz="1800" b="1" dirty="0">
              <a:highlight>
                <a:srgbClr val="00FFFF"/>
              </a:highlight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FD36F44-8FA3-4ECE-B4EB-B665CC35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361245"/>
            <a:ext cx="10815864" cy="1275926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  </a:t>
            </a:r>
            <a:r>
              <a:rPr lang="ru-RU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На наш взгляд, дистанционное обучение и электронное обучение (E-</a:t>
            </a:r>
            <a:r>
              <a:rPr lang="en-US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ru-RU" altLang="ru-RU" sz="2400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earning</a:t>
            </a:r>
            <a:r>
              <a:rPr lang="ru-RU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)  имеют общие точки пересечения, но всё-таки это не слова синонимы.</a:t>
            </a:r>
            <a:br>
              <a:rPr lang="ru-RU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</a:br>
            <a:r>
              <a:rPr lang="ru-RU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Под  </a:t>
            </a:r>
            <a:r>
              <a:rPr lang="en-GB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e</a:t>
            </a:r>
            <a:r>
              <a:rPr lang="ru-RU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-</a:t>
            </a:r>
            <a:r>
              <a:rPr lang="en-GB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learning </a:t>
            </a:r>
            <a:r>
              <a:rPr lang="ru-RU" altLang="ru-RU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понимаются не только дистанционные технологии!!!</a:t>
            </a:r>
            <a:r>
              <a:rPr lang="ru-RU" altLang="ru-RU" sz="2400" dirty="0">
                <a:ea typeface="ＭＳ Ｐゴシック" panose="020B0600070205080204" pitchFamily="34" charset="-128"/>
              </a:rPr>
              <a:t/>
            </a:r>
            <a:br>
              <a:rPr lang="ru-RU" altLang="ru-RU" sz="2400" dirty="0">
                <a:ea typeface="ＭＳ Ｐゴシック" panose="020B0600070205080204" pitchFamily="34" charset="-128"/>
              </a:rPr>
            </a:b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D53285D6-9D0E-4358-AD72-8AF02B290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06744"/>
              </p:ext>
            </p:extLst>
          </p:nvPr>
        </p:nvGraphicFramePr>
        <p:xfrm>
          <a:off x="1562100" y="2254955"/>
          <a:ext cx="8338256" cy="667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69128">
                  <a:extLst>
                    <a:ext uri="{9D8B030D-6E8A-4147-A177-3AD203B41FA5}">
                      <a16:colId xmlns="" xmlns:a16="http://schemas.microsoft.com/office/drawing/2014/main" val="2899772096"/>
                    </a:ext>
                  </a:extLst>
                </a:gridCol>
                <a:gridCol w="4169128">
                  <a:extLst>
                    <a:ext uri="{9D8B030D-6E8A-4147-A177-3AD203B41FA5}">
                      <a16:colId xmlns="" xmlns:a16="http://schemas.microsoft.com/office/drawing/2014/main" val="2620160702"/>
                    </a:ext>
                  </a:extLst>
                </a:gridCol>
              </a:tblGrid>
              <a:tr h="460304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Дистанционное обучение существует уже ни одно десятилетие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Создано для удаленного обучения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Дистанционное образование – физическое разделение обучающихся с преподавателем (тьютором), по крайней мере, на определенных этапах процесса обучения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Учеными  выполнено  множество  исследований, по проблемам дистанционного образования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Электронное обучение  является  относительно  новым  явлением,  связанным  с  развитием интернета  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Создано с целью обогатить очные лекции, семинары и практические занятия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Расстояние не является определяющей характеристикой электронного обучения</a:t>
                      </a:r>
                      <a:endParaRPr lang="ru-RU" sz="18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Исследований,  посвященных электронному обучению гораздо меньше.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Выделяют четыре основные группы исследований, связанных с электронным обучением: 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b="1" u="sng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управление и руководство, используемые технологии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ru-RU" sz="1800" b="1" u="sng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педагогика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ru-RU" sz="1800" b="1" u="sng" dirty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социальный контекст работы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96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A55B104-17A4-4669-A8A8-9F9E83808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444500"/>
            <a:ext cx="7810500" cy="16891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dirty="0">
                <a:solidFill>
                  <a:srgbClr val="00B0F0"/>
                </a:solidFill>
              </a:rPr>
              <a:t>Концептуальные подходы к внедрению электронного обучения в вузе</a:t>
            </a:r>
          </a:p>
        </p:txBody>
      </p:sp>
      <p:pic>
        <p:nvPicPr>
          <p:cNvPr id="26627" name="Picture 6">
            <a:extLst>
              <a:ext uri="{FF2B5EF4-FFF2-40B4-BE49-F238E27FC236}">
                <a16:creationId xmlns="" xmlns:a16="http://schemas.microsoft.com/office/drawing/2014/main" id="{6707BC81-F4DF-4E1E-914B-0AF3C7A9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6838"/>
            <a:ext cx="899795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>
            <a:extLst>
              <a:ext uri="{FF2B5EF4-FFF2-40B4-BE49-F238E27FC236}">
                <a16:creationId xmlns="" xmlns:a16="http://schemas.microsoft.com/office/drawing/2014/main" id="{8BE8471F-DAFC-4BD1-AE19-A79758FF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5187951"/>
            <a:ext cx="49863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="" xmlns:a16="http://schemas.microsoft.com/office/drawing/2014/main" id="{0FCF7A79-3E5E-41EC-A291-98A809B4753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highlight>
                  <a:srgbClr val="00FFFF"/>
                </a:highlight>
                <a:latin typeface="Calibri" pitchFamily="-107" charset="0"/>
              </a:rPr>
              <a:t>Вопросы, требующие решения при внедрении электронного обучения в вузе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DB062A54-46F8-4E7E-AB87-2D1782DEA220}"/>
              </a:ext>
            </a:extLst>
          </p:cNvPr>
          <p:cNvGraphicFramePr/>
          <p:nvPr/>
        </p:nvGraphicFramePr>
        <p:xfrm>
          <a:off x="2309786" y="1949432"/>
          <a:ext cx="728667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>
            <a:extLst>
              <a:ext uri="{FF2B5EF4-FFF2-40B4-BE49-F238E27FC236}">
                <a16:creationId xmlns="" xmlns:a16="http://schemas.microsoft.com/office/drawing/2014/main" id="{4264E127-8DB8-42E2-9A0E-88008B0D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56" y="4309534"/>
            <a:ext cx="3228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2E3D0A-DD1E-4D17-9A16-8B310657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dirty="0">
                <a:highlight>
                  <a:srgbClr val="00FFFF"/>
                </a:highlight>
              </a:rPr>
              <a:t>Стратегические вопросы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Calibri" pitchFamily="-107" charset="0"/>
            </a:endParaRPr>
          </a:p>
        </p:txBody>
      </p:sp>
      <p:sp>
        <p:nvSpPr>
          <p:cNvPr id="28675" name="Содержимое 2">
            <a:extLst>
              <a:ext uri="{FF2B5EF4-FFF2-40B4-BE49-F238E27FC236}">
                <a16:creationId xmlns="" xmlns:a16="http://schemas.microsoft.com/office/drawing/2014/main" id="{D05E71CA-17B5-4E1C-9BA1-DCDC9EF4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63" y="1844675"/>
            <a:ext cx="8964612" cy="4032250"/>
          </a:xfrm>
        </p:spPr>
        <p:txBody>
          <a:bodyPr/>
          <a:lstStyle/>
          <a:p>
            <a:pPr marL="357187" indent="0">
              <a:buNone/>
              <a:defRPr/>
            </a:pPr>
            <a:r>
              <a:rPr lang="ru-RU" dirty="0">
                <a:solidFill>
                  <a:srgbClr val="002060"/>
                </a:solidFill>
                <a:ea typeface="ＭＳ Ｐゴシック" pitchFamily="34" charset="-128"/>
              </a:rPr>
              <a:t>1.    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Определение цели внедрения 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e-learning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: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pPr lvl="1" indent="430213">
              <a:defRPr/>
            </a:pPr>
            <a:r>
              <a:rPr lang="ru-RU" sz="2000" b="1" dirty="0">
                <a:ea typeface="ＭＳ Ｐゴシック" pitchFamily="34" charset="-128"/>
              </a:rPr>
              <a:t>поддержка традиционного учебного процесса, </a:t>
            </a:r>
          </a:p>
          <a:p>
            <a:pPr lvl="1" indent="430213">
              <a:defRPr/>
            </a:pPr>
            <a:r>
              <a:rPr lang="ru-RU" sz="2000" b="1" dirty="0">
                <a:ea typeface="ＭＳ Ｐゴシック" pitchFamily="34" charset="-128"/>
              </a:rPr>
              <a:t>дистанционное обучение,</a:t>
            </a:r>
          </a:p>
          <a:p>
            <a:pPr lvl="1" indent="430213">
              <a:defRPr/>
            </a:pPr>
            <a:r>
              <a:rPr lang="ru-RU" sz="2000" b="1" dirty="0">
                <a:ea typeface="ＭＳ Ｐゴシック" pitchFamily="34" charset="-128"/>
              </a:rPr>
              <a:t>смешанное обучение.</a:t>
            </a:r>
          </a:p>
          <a:p>
            <a:pPr lvl="1" indent="-514350">
              <a:buNone/>
              <a:defRPr/>
            </a:pPr>
            <a:r>
              <a:rPr lang="ru-RU" b="1" dirty="0">
                <a:solidFill>
                  <a:schemeClr val="tx1"/>
                </a:solidFill>
                <a:ea typeface="ＭＳ Ｐゴシック" pitchFamily="34" charset="-128"/>
              </a:rPr>
              <a:t>   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2.     Определение роли 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e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-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learning 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в общей стратегии вуза. </a:t>
            </a:r>
          </a:p>
          <a:p>
            <a:pPr marL="400050" lvl="1" indent="0">
              <a:buNone/>
              <a:defRPr/>
            </a:pP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3.     Финансовое обоснование внедрения 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e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-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learning</a:t>
            </a: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.</a:t>
            </a:r>
          </a:p>
          <a:p>
            <a:pPr marL="893763" lvl="1" indent="-493713">
              <a:buNone/>
              <a:defRPr/>
            </a:pP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4.     Формирования локальной нормативной базы вуза по электронному обучению.</a:t>
            </a:r>
          </a:p>
          <a:p>
            <a:pPr marL="893763" lvl="1" indent="-493713">
              <a:buNone/>
              <a:defRPr/>
            </a:pP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5.     Написание дорожной карты внедрения </a:t>
            </a:r>
          </a:p>
          <a:p>
            <a:pPr marL="893763" lvl="1" indent="-493713">
              <a:buNone/>
              <a:defRPr/>
            </a:pPr>
            <a:r>
              <a:rPr lang="ru-RU" b="1" dirty="0">
                <a:solidFill>
                  <a:srgbClr val="002060"/>
                </a:solidFill>
                <a:ea typeface="ＭＳ Ｐゴシック" pitchFamily="34" charset="-128"/>
              </a:rPr>
              <a:t>         электронного обучения     в вузе.</a:t>
            </a:r>
            <a:endParaRPr lang="ru-RU" sz="2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400050" lvl="1" indent="0">
              <a:buNone/>
              <a:defRPr/>
            </a:pPr>
            <a:endParaRPr lang="ru-RU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indent="-514350">
              <a:buNone/>
              <a:defRPr/>
            </a:pPr>
            <a:endParaRPr lang="ru-RU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indent="-514350">
              <a:buNone/>
              <a:defRPr/>
            </a:pPr>
            <a:endParaRPr lang="ru-RU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="" xmlns:a16="http://schemas.microsoft.com/office/drawing/2014/main" id="{5F963AF0-2298-463E-B47B-96BDF40AC0F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eaLnBrk="1" hangingPunct="1"/>
            <a:r>
              <a:rPr lang="ru-RU" altLang="ru-RU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ru-RU" sz="3600" b="1" dirty="0">
                <a:highlight>
                  <a:srgbClr val="00FFFF"/>
                </a:highlight>
                <a:latin typeface="Calibri" panose="020F0502020204030204" pitchFamily="34" charset="0"/>
                <a:ea typeface="ＭＳ Ｐゴシック" panose="020B0600070205080204" pitchFamily="34" charset="-128"/>
              </a:rPr>
              <a:t>Технические вопросы</a:t>
            </a:r>
          </a:p>
        </p:txBody>
      </p:sp>
      <p:sp>
        <p:nvSpPr>
          <p:cNvPr id="29699" name="Содержимое 2">
            <a:extLst>
              <a:ext uri="{FF2B5EF4-FFF2-40B4-BE49-F238E27FC236}">
                <a16:creationId xmlns="" xmlns:a16="http://schemas.microsoft.com/office/drawing/2014/main" id="{304E68A9-15D2-4942-9561-51CF5789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44675"/>
            <a:ext cx="8858250" cy="33845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buFont typeface="Corbel" panose="020B0503020204020204" pitchFamily="34" charset="0"/>
              <a:buAutoNum type="arabicPeriod"/>
            </a:pPr>
            <a:r>
              <a:rPr lang="ru-RU" altLang="ru-RU" b="1" dirty="0">
                <a:ea typeface="ＭＳ Ｐゴシック" panose="020B0600070205080204" pitchFamily="34" charset="-128"/>
              </a:rPr>
              <a:t>Аудит существующей информационной структуры вуза</a:t>
            </a:r>
          </a:p>
          <a:p>
            <a:pPr marL="514350" indent="-514350">
              <a:spcBef>
                <a:spcPts val="600"/>
              </a:spcBef>
              <a:buFont typeface="Corbel" panose="020B0503020204020204" pitchFamily="34" charset="0"/>
              <a:buAutoNum type="arabicPeriod"/>
            </a:pPr>
            <a:r>
              <a:rPr lang="ru-RU" altLang="ru-RU" b="1" dirty="0">
                <a:ea typeface="ＭＳ Ｐゴシック" panose="020B0600070205080204" pitchFamily="34" charset="-128"/>
              </a:rPr>
              <a:t>Разработка Концепции перехода информационной системы вуза с базового уровня зрелости  на стандартизированный уровень зрелости инфраструктуры,</a:t>
            </a:r>
          </a:p>
          <a:p>
            <a:pPr marL="514350" indent="-514350">
              <a:spcBef>
                <a:spcPts val="600"/>
              </a:spcBef>
              <a:buFont typeface="Corbel" panose="020B0503020204020204" pitchFamily="34" charset="0"/>
              <a:buAutoNum type="arabicPeriod"/>
            </a:pPr>
            <a:r>
              <a:rPr lang="ru-RU" altLang="ru-RU" b="1" dirty="0">
                <a:ea typeface="ＭＳ Ｐゴシック" panose="020B0600070205080204" pitchFamily="34" charset="-128"/>
              </a:rPr>
              <a:t>Определение необходимых сервисов в ЕИС,</a:t>
            </a:r>
          </a:p>
          <a:p>
            <a:pPr marL="514350" indent="-514350">
              <a:spcBef>
                <a:spcPts val="600"/>
              </a:spcBef>
              <a:buFont typeface="Corbel" panose="020B0503020204020204" pitchFamily="34" charset="0"/>
              <a:buAutoNum type="arabicPeriod"/>
            </a:pPr>
            <a:r>
              <a:rPr lang="ru-RU" altLang="ru-RU" b="1" dirty="0">
                <a:ea typeface="ＭＳ Ｐゴシック" panose="020B0600070205080204" pitchFamily="34" charset="-128"/>
              </a:rPr>
              <a:t>Определение требуемого оборудования для реализации ЕИС,</a:t>
            </a:r>
          </a:p>
          <a:p>
            <a:pPr marL="514350" indent="-514350">
              <a:spcBef>
                <a:spcPts val="600"/>
              </a:spcBef>
              <a:buFont typeface="Corbel" panose="020B0503020204020204" pitchFamily="34" charset="0"/>
              <a:buAutoNum type="arabicPeriod"/>
            </a:pPr>
            <a:r>
              <a:rPr lang="ru-RU" altLang="ru-RU" b="1" dirty="0">
                <a:ea typeface="ＭＳ Ｐゴシック" panose="020B0600070205080204" pitchFamily="34" charset="-128"/>
              </a:rPr>
              <a:t>Внедрение сервисов в составе ЕИС,</a:t>
            </a:r>
          </a:p>
          <a:p>
            <a:pPr marL="514350" indent="-514350">
              <a:spcBef>
                <a:spcPts val="600"/>
              </a:spcBef>
              <a:buFont typeface="Corbel" panose="020B0503020204020204" pitchFamily="34" charset="0"/>
              <a:buAutoNum type="arabicPeriod"/>
            </a:pPr>
            <a:r>
              <a:rPr lang="ru-RU" altLang="ru-RU" b="1" dirty="0">
                <a:ea typeface="ＭＳ Ｐゴシック" panose="020B0600070205080204" pitchFamily="34" charset="-128"/>
              </a:rPr>
              <a:t>Определение качества каналов интернет связи</a:t>
            </a:r>
            <a:r>
              <a:rPr lang="ru-RU" altLang="ru-RU" dirty="0">
                <a:ea typeface="ＭＳ Ｐゴシック" panose="020B0600070205080204" pitchFamily="34" charset="-128"/>
              </a:rPr>
              <a:t>.</a:t>
            </a:r>
          </a:p>
          <a:p>
            <a:pPr marL="514350" indent="-514350">
              <a:buNone/>
            </a:pPr>
            <a:endParaRPr lang="ru-RU" altLang="ru-RU" b="1" dirty="0">
              <a:ea typeface="ＭＳ Ｐゴシック" panose="020B0600070205080204" pitchFamily="34" charset="-128"/>
            </a:endParaRPr>
          </a:p>
          <a:p>
            <a:pPr marL="514350" indent="-514350">
              <a:buNone/>
            </a:pPr>
            <a:endParaRPr lang="ru-RU" altLang="ru-RU" dirty="0">
              <a:ea typeface="ＭＳ Ｐゴシック" panose="020B0600070205080204" pitchFamily="34" charset="-128"/>
            </a:endParaRPr>
          </a:p>
          <a:p>
            <a:pPr marL="514350" indent="-514350">
              <a:buNone/>
            </a:pPr>
            <a:endParaRPr lang="ru-RU" altLang="ru-RU" dirty="0">
              <a:ea typeface="ＭＳ Ｐゴシック" panose="020B0600070205080204" pitchFamily="34" charset="-128"/>
            </a:endParaRPr>
          </a:p>
          <a:p>
            <a:pPr marL="514350" indent="-514350">
              <a:buNone/>
            </a:pPr>
            <a:endParaRPr lang="ru-RU" altLang="ru-RU" dirty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6">
            <a:extLst>
              <a:ext uri="{FF2B5EF4-FFF2-40B4-BE49-F238E27FC236}">
                <a16:creationId xmlns="" xmlns:a16="http://schemas.microsoft.com/office/drawing/2014/main" id="{0473C943-173D-4FDB-8804-966E6B39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18" y="4111094"/>
            <a:ext cx="3207282" cy="271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103</TotalTime>
  <Words>728</Words>
  <Application>Microsoft Office PowerPoint</Application>
  <PresentationFormat>Произвольный</PresentationFormat>
  <Paragraphs>143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e-LEARNING  </vt:lpstr>
      <vt:lpstr>       Электронное обучение </vt:lpstr>
      <vt:lpstr>                                        Неопределенность терминологии</vt:lpstr>
      <vt:lpstr>                                      К электронному обучению относится:   </vt:lpstr>
      <vt:lpstr>   На наш взгляд, дистанционное обучение и электронное обучение (E-learning)  имеют общие точки пересечения, но всё-таки это не слова синонимы.  Под  e-learning понимаются не только дистанционные технологии!!! </vt:lpstr>
      <vt:lpstr>Концептуальные подходы к внедрению электронного обучения в вузе</vt:lpstr>
      <vt:lpstr>Вопросы, требующие решения при внедрении электронного обучения в вузе</vt:lpstr>
      <vt:lpstr>Стратегические вопросы </vt:lpstr>
      <vt:lpstr> Технические вопросы</vt:lpstr>
      <vt:lpstr>Технологические вопросы </vt:lpstr>
      <vt:lpstr>Педагогические вопросы</vt:lpstr>
      <vt:lpstr>Презентация PowerPoint</vt:lpstr>
      <vt:lpstr>Организация смешанного обучения</vt:lpstr>
      <vt:lpstr>Презентация PowerPoint</vt:lpstr>
      <vt:lpstr>Общие проблемы, возникающие при внедрении электронного обучения</vt:lpstr>
      <vt:lpstr>Условия внедрения</vt:lpstr>
      <vt:lpstr>Thank you!!!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</dc:title>
  <dc:creator>Пользователь</dc:creator>
  <cp:lastModifiedBy>Пользователь</cp:lastModifiedBy>
  <cp:revision>23</cp:revision>
  <dcterms:created xsi:type="dcterms:W3CDTF">2021-05-14T19:03:17Z</dcterms:created>
  <dcterms:modified xsi:type="dcterms:W3CDTF">2021-12-17T08:00:35Z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