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353" r:id="rId3"/>
    <p:sldId id="279" r:id="rId4"/>
    <p:sldId id="280" r:id="rId5"/>
    <p:sldId id="262" r:id="rId6"/>
    <p:sldId id="354" r:id="rId7"/>
    <p:sldId id="272" r:id="rId8"/>
    <p:sldId id="273" r:id="rId9"/>
    <p:sldId id="268" r:id="rId10"/>
    <p:sldId id="270" r:id="rId11"/>
    <p:sldId id="271" r:id="rId12"/>
    <p:sldId id="276" r:id="rId13"/>
    <p:sldId id="345" r:id="rId14"/>
    <p:sldId id="34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5349" autoAdjust="0"/>
  </p:normalViewPr>
  <p:slideViewPr>
    <p:cSldViewPr>
      <p:cViewPr>
        <p:scale>
          <a:sx n="91" d="100"/>
          <a:sy n="91" d="100"/>
        </p:scale>
        <p:origin x="-1066" y="-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1F3B7A-F471-425D-8F1C-EB77A546CE15}" type="doc">
      <dgm:prSet loTypeId="urn:microsoft.com/office/officeart/2005/8/layout/gear1" loCatId="process" qsTypeId="urn:microsoft.com/office/officeart/2005/8/quickstyle/simple5" qsCatId="simple" csTypeId="urn:microsoft.com/office/officeart/2005/8/colors/colorful2" csCatId="colorful" phldr="1"/>
      <dgm:spPr/>
    </dgm:pt>
    <dgm:pt modelId="{9CCE6C96-37D6-4049-9E5F-A9596694F73B}">
      <dgm:prSet phldrT="[Text]" custT="1"/>
      <dgm:spPr/>
      <dgm:t>
        <a:bodyPr/>
        <a:lstStyle/>
        <a:p>
          <a:r>
            <a:rPr lang="ru-RU" sz="2800" dirty="0" smtClean="0"/>
            <a:t>Отношение</a:t>
          </a:r>
          <a:endParaRPr lang="et-EE" sz="2800" dirty="0"/>
        </a:p>
      </dgm:t>
    </dgm:pt>
    <dgm:pt modelId="{9B299976-8D38-4A29-8DA0-8A921C836F2F}" type="parTrans" cxnId="{C56CECDE-0D24-4EE7-8E4A-93FF131DEA8F}">
      <dgm:prSet/>
      <dgm:spPr/>
      <dgm:t>
        <a:bodyPr/>
        <a:lstStyle/>
        <a:p>
          <a:endParaRPr lang="et-EE"/>
        </a:p>
      </dgm:t>
    </dgm:pt>
    <dgm:pt modelId="{3581FFA6-6A97-4D1B-8F0F-9C9B52723E7C}" type="sibTrans" cxnId="{C56CECDE-0D24-4EE7-8E4A-93FF131DEA8F}">
      <dgm:prSet/>
      <dgm:spPr/>
      <dgm:t>
        <a:bodyPr/>
        <a:lstStyle/>
        <a:p>
          <a:endParaRPr lang="et-EE"/>
        </a:p>
      </dgm:t>
    </dgm:pt>
    <dgm:pt modelId="{77257291-E968-4DF1-A529-F487A5FBF619}">
      <dgm:prSet phldrT="[Text]" custT="1"/>
      <dgm:spPr>
        <a:solidFill>
          <a:srgbClr val="009900"/>
        </a:solidFill>
      </dgm:spPr>
      <dgm:t>
        <a:bodyPr/>
        <a:lstStyle/>
        <a:p>
          <a:r>
            <a:rPr lang="ru-RU" sz="2800" dirty="0" smtClean="0"/>
            <a:t>Навыки</a:t>
          </a:r>
          <a:endParaRPr lang="et-EE" sz="2800" dirty="0"/>
        </a:p>
      </dgm:t>
    </dgm:pt>
    <dgm:pt modelId="{AD61E6E6-8E7D-4E39-8279-D7E8EDF78847}" type="parTrans" cxnId="{98882BF4-4112-4ED9-8D39-1E89CB530BF8}">
      <dgm:prSet/>
      <dgm:spPr/>
      <dgm:t>
        <a:bodyPr/>
        <a:lstStyle/>
        <a:p>
          <a:endParaRPr lang="et-EE"/>
        </a:p>
      </dgm:t>
    </dgm:pt>
    <dgm:pt modelId="{88F55DAA-38F7-417A-B81F-298E493FFD94}" type="sibTrans" cxnId="{98882BF4-4112-4ED9-8D39-1E89CB530BF8}">
      <dgm:prSet/>
      <dgm:spPr>
        <a:solidFill>
          <a:srgbClr val="009900"/>
        </a:solidFill>
      </dgm:spPr>
      <dgm:t>
        <a:bodyPr/>
        <a:lstStyle/>
        <a:p>
          <a:endParaRPr lang="et-EE"/>
        </a:p>
      </dgm:t>
    </dgm:pt>
    <dgm:pt modelId="{02EC1FD3-E434-4224-A8DC-07BE0D7ADDAA}">
      <dgm:prSet phldrT="[Text]" custT="1"/>
      <dgm:spPr>
        <a:solidFill>
          <a:srgbClr val="FF0000"/>
        </a:solidFill>
      </dgm:spPr>
      <dgm:t>
        <a:bodyPr/>
        <a:lstStyle/>
        <a:p>
          <a:r>
            <a:rPr lang="ru-RU" sz="2800" dirty="0" smtClean="0"/>
            <a:t>Знания</a:t>
          </a:r>
          <a:endParaRPr lang="et-EE" sz="2800" dirty="0"/>
        </a:p>
      </dgm:t>
    </dgm:pt>
    <dgm:pt modelId="{58C9BF99-0DF5-4FF0-8F11-38C86AB544BC}" type="parTrans" cxnId="{E03F7A06-AB33-475C-AFE8-61C078B893AE}">
      <dgm:prSet/>
      <dgm:spPr/>
      <dgm:t>
        <a:bodyPr/>
        <a:lstStyle/>
        <a:p>
          <a:endParaRPr lang="et-EE"/>
        </a:p>
      </dgm:t>
    </dgm:pt>
    <dgm:pt modelId="{6E5CA7E5-0B39-4DED-8956-20BCD7B861F1}" type="sibTrans" cxnId="{E03F7A06-AB33-475C-AFE8-61C078B893AE}">
      <dgm:prSet/>
      <dgm:spPr>
        <a:solidFill>
          <a:srgbClr val="FF0000"/>
        </a:solidFill>
      </dgm:spPr>
      <dgm:t>
        <a:bodyPr/>
        <a:lstStyle/>
        <a:p>
          <a:endParaRPr lang="et-EE"/>
        </a:p>
      </dgm:t>
    </dgm:pt>
    <dgm:pt modelId="{8908CE48-536D-4ADC-9033-A8C27BC0371A}" type="pres">
      <dgm:prSet presAssocID="{601F3B7A-F471-425D-8F1C-EB77A546CE1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3389577-20B0-4B7C-BBA6-970F1DFF2D72}" type="pres">
      <dgm:prSet presAssocID="{9CCE6C96-37D6-4049-9E5F-A9596694F73B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96B59E7D-CD33-4D96-99AB-84A5DECF3A1A}" type="pres">
      <dgm:prSet presAssocID="{9CCE6C96-37D6-4049-9E5F-A9596694F73B}" presName="gear1srcNode" presStyleLbl="node1" presStyleIdx="0" presStyleCnt="3"/>
      <dgm:spPr/>
      <dgm:t>
        <a:bodyPr/>
        <a:lstStyle/>
        <a:p>
          <a:endParaRPr lang="en-US"/>
        </a:p>
      </dgm:t>
    </dgm:pt>
    <dgm:pt modelId="{8850D4F3-D22F-46F2-ABE0-6022800DF635}" type="pres">
      <dgm:prSet presAssocID="{9CCE6C96-37D6-4049-9E5F-A9596694F73B}" presName="gear1dstNode" presStyleLbl="node1" presStyleIdx="0" presStyleCnt="3"/>
      <dgm:spPr/>
      <dgm:t>
        <a:bodyPr/>
        <a:lstStyle/>
        <a:p>
          <a:endParaRPr lang="en-US"/>
        </a:p>
      </dgm:t>
    </dgm:pt>
    <dgm:pt modelId="{49828B41-0E20-4689-B76C-D02802078D07}" type="pres">
      <dgm:prSet presAssocID="{77257291-E968-4DF1-A529-F487A5FBF619}" presName="gear2" presStyleLbl="node1" presStyleIdx="1" presStyleCnt="3" custScaleX="120682" custScaleY="120682" custLinFactNeighborX="-7955" custLinFactNeighborY="-1477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0617A8AB-B843-48B0-BB8C-099860DA3E11}" type="pres">
      <dgm:prSet presAssocID="{77257291-E968-4DF1-A529-F487A5FBF619}" presName="gear2srcNode" presStyleLbl="node1" presStyleIdx="1" presStyleCnt="3"/>
      <dgm:spPr/>
      <dgm:t>
        <a:bodyPr/>
        <a:lstStyle/>
        <a:p>
          <a:endParaRPr lang="en-US"/>
        </a:p>
      </dgm:t>
    </dgm:pt>
    <dgm:pt modelId="{D3EEB4A3-651D-4837-810C-A5E1D14FAC92}" type="pres">
      <dgm:prSet presAssocID="{77257291-E968-4DF1-A529-F487A5FBF619}" presName="gear2dstNode" presStyleLbl="node1" presStyleIdx="1" presStyleCnt="3"/>
      <dgm:spPr/>
      <dgm:t>
        <a:bodyPr/>
        <a:lstStyle/>
        <a:p>
          <a:endParaRPr lang="en-US"/>
        </a:p>
      </dgm:t>
    </dgm:pt>
    <dgm:pt modelId="{C21B0525-9C22-4388-88DD-E78043DAB600}" type="pres">
      <dgm:prSet presAssocID="{02EC1FD3-E434-4224-A8DC-07BE0D7ADDAA}" presName="gear3" presStyleLbl="node1" presStyleIdx="2" presStyleCnt="3"/>
      <dgm:spPr/>
      <dgm:t>
        <a:bodyPr/>
        <a:lstStyle/>
        <a:p>
          <a:endParaRPr lang="et-EE"/>
        </a:p>
      </dgm:t>
    </dgm:pt>
    <dgm:pt modelId="{67AB169D-55AC-4C82-AB6D-2727E0AABEE0}" type="pres">
      <dgm:prSet presAssocID="{02EC1FD3-E434-4224-A8DC-07BE0D7ADDA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EAA0C281-DC43-4766-A144-BF38A4C8DCCC}" type="pres">
      <dgm:prSet presAssocID="{02EC1FD3-E434-4224-A8DC-07BE0D7ADDAA}" presName="gear3srcNode" presStyleLbl="node1" presStyleIdx="2" presStyleCnt="3"/>
      <dgm:spPr/>
      <dgm:t>
        <a:bodyPr/>
        <a:lstStyle/>
        <a:p>
          <a:endParaRPr lang="en-US"/>
        </a:p>
      </dgm:t>
    </dgm:pt>
    <dgm:pt modelId="{E6140D47-5903-468D-9A3E-7533D9B7751A}" type="pres">
      <dgm:prSet presAssocID="{02EC1FD3-E434-4224-A8DC-07BE0D7ADDAA}" presName="gear3dstNode" presStyleLbl="node1" presStyleIdx="2" presStyleCnt="3"/>
      <dgm:spPr/>
      <dgm:t>
        <a:bodyPr/>
        <a:lstStyle/>
        <a:p>
          <a:endParaRPr lang="en-US"/>
        </a:p>
      </dgm:t>
    </dgm:pt>
    <dgm:pt modelId="{9A1CCA61-33BB-4732-BB8F-7B060E21C351}" type="pres">
      <dgm:prSet presAssocID="{3581FFA6-6A97-4D1B-8F0F-9C9B52723E7C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F680C84A-0875-4409-97CB-561989C4F7B8}" type="pres">
      <dgm:prSet presAssocID="{88F55DAA-38F7-417A-B81F-298E493FFD94}" presName="connector2" presStyleLbl="sibTrans2D1" presStyleIdx="1" presStyleCnt="3" custLinFactNeighborX="-9345" custLinFactNeighborY="-7211"/>
      <dgm:spPr/>
      <dgm:t>
        <a:bodyPr/>
        <a:lstStyle/>
        <a:p>
          <a:endParaRPr lang="en-US"/>
        </a:p>
      </dgm:t>
    </dgm:pt>
    <dgm:pt modelId="{0A291881-D8CC-434A-B4D4-F18B6A2A74AE}" type="pres">
      <dgm:prSet presAssocID="{6E5CA7E5-0B39-4DED-8956-20BCD7B861F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8882BF4-4112-4ED9-8D39-1E89CB530BF8}" srcId="{601F3B7A-F471-425D-8F1C-EB77A546CE15}" destId="{77257291-E968-4DF1-A529-F487A5FBF619}" srcOrd="1" destOrd="0" parTransId="{AD61E6E6-8E7D-4E39-8279-D7E8EDF78847}" sibTransId="{88F55DAA-38F7-417A-B81F-298E493FFD94}"/>
    <dgm:cxn modelId="{BD4E50CA-7062-4851-8A12-9FD70366D281}" type="presOf" srcId="{9CCE6C96-37D6-4049-9E5F-A9596694F73B}" destId="{8850D4F3-D22F-46F2-ABE0-6022800DF635}" srcOrd="2" destOrd="0" presId="urn:microsoft.com/office/officeart/2005/8/layout/gear1"/>
    <dgm:cxn modelId="{EFBAD8E6-D1FC-478C-AFEF-9703F8D2B527}" type="presOf" srcId="{02EC1FD3-E434-4224-A8DC-07BE0D7ADDAA}" destId="{EAA0C281-DC43-4766-A144-BF38A4C8DCCC}" srcOrd="2" destOrd="0" presId="urn:microsoft.com/office/officeart/2005/8/layout/gear1"/>
    <dgm:cxn modelId="{340C0C8C-4DA4-417D-9DB5-4DA0238CBCCB}" type="presOf" srcId="{9CCE6C96-37D6-4049-9E5F-A9596694F73B}" destId="{13389577-20B0-4B7C-BBA6-970F1DFF2D72}" srcOrd="0" destOrd="0" presId="urn:microsoft.com/office/officeart/2005/8/layout/gear1"/>
    <dgm:cxn modelId="{8524DED2-1261-4C86-8E9D-1964D33B8B30}" type="presOf" srcId="{6E5CA7E5-0B39-4DED-8956-20BCD7B861F1}" destId="{0A291881-D8CC-434A-B4D4-F18B6A2A74AE}" srcOrd="0" destOrd="0" presId="urn:microsoft.com/office/officeart/2005/8/layout/gear1"/>
    <dgm:cxn modelId="{E58D218D-981C-4857-9DEB-BC789BBDDE86}" type="presOf" srcId="{02EC1FD3-E434-4224-A8DC-07BE0D7ADDAA}" destId="{C21B0525-9C22-4388-88DD-E78043DAB600}" srcOrd="0" destOrd="0" presId="urn:microsoft.com/office/officeart/2005/8/layout/gear1"/>
    <dgm:cxn modelId="{503866F6-2654-4D5D-A532-B969E70D7C23}" type="presOf" srcId="{02EC1FD3-E434-4224-A8DC-07BE0D7ADDAA}" destId="{E6140D47-5903-468D-9A3E-7533D9B7751A}" srcOrd="3" destOrd="0" presId="urn:microsoft.com/office/officeart/2005/8/layout/gear1"/>
    <dgm:cxn modelId="{F3E69405-1113-4BDF-B745-5F544C7B9837}" type="presOf" srcId="{3581FFA6-6A97-4D1B-8F0F-9C9B52723E7C}" destId="{9A1CCA61-33BB-4732-BB8F-7B060E21C351}" srcOrd="0" destOrd="0" presId="urn:microsoft.com/office/officeart/2005/8/layout/gear1"/>
    <dgm:cxn modelId="{6E9C176B-FE0C-4C99-A43C-40538953E782}" type="presOf" srcId="{02EC1FD3-E434-4224-A8DC-07BE0D7ADDAA}" destId="{67AB169D-55AC-4C82-AB6D-2727E0AABEE0}" srcOrd="1" destOrd="0" presId="urn:microsoft.com/office/officeart/2005/8/layout/gear1"/>
    <dgm:cxn modelId="{F613A07F-ED58-46AA-9740-1989AE900A85}" type="presOf" srcId="{601F3B7A-F471-425D-8F1C-EB77A546CE15}" destId="{8908CE48-536D-4ADC-9033-A8C27BC0371A}" srcOrd="0" destOrd="0" presId="urn:microsoft.com/office/officeart/2005/8/layout/gear1"/>
    <dgm:cxn modelId="{C56CECDE-0D24-4EE7-8E4A-93FF131DEA8F}" srcId="{601F3B7A-F471-425D-8F1C-EB77A546CE15}" destId="{9CCE6C96-37D6-4049-9E5F-A9596694F73B}" srcOrd="0" destOrd="0" parTransId="{9B299976-8D38-4A29-8DA0-8A921C836F2F}" sibTransId="{3581FFA6-6A97-4D1B-8F0F-9C9B52723E7C}"/>
    <dgm:cxn modelId="{C6245F6E-87EB-41B6-AD3E-7A6ABDD66850}" type="presOf" srcId="{77257291-E968-4DF1-A529-F487A5FBF619}" destId="{0617A8AB-B843-48B0-BB8C-099860DA3E11}" srcOrd="1" destOrd="0" presId="urn:microsoft.com/office/officeart/2005/8/layout/gear1"/>
    <dgm:cxn modelId="{E03F7A06-AB33-475C-AFE8-61C078B893AE}" srcId="{601F3B7A-F471-425D-8F1C-EB77A546CE15}" destId="{02EC1FD3-E434-4224-A8DC-07BE0D7ADDAA}" srcOrd="2" destOrd="0" parTransId="{58C9BF99-0DF5-4FF0-8F11-38C86AB544BC}" sibTransId="{6E5CA7E5-0B39-4DED-8956-20BCD7B861F1}"/>
    <dgm:cxn modelId="{0B76452B-36E7-4282-A5B9-7548C69483FE}" type="presOf" srcId="{88F55DAA-38F7-417A-B81F-298E493FFD94}" destId="{F680C84A-0875-4409-97CB-561989C4F7B8}" srcOrd="0" destOrd="0" presId="urn:microsoft.com/office/officeart/2005/8/layout/gear1"/>
    <dgm:cxn modelId="{0F9457AB-8CD0-4D3B-BE49-AD76E10B16CA}" type="presOf" srcId="{77257291-E968-4DF1-A529-F487A5FBF619}" destId="{D3EEB4A3-651D-4837-810C-A5E1D14FAC92}" srcOrd="2" destOrd="0" presId="urn:microsoft.com/office/officeart/2005/8/layout/gear1"/>
    <dgm:cxn modelId="{B2BF53B2-6416-4612-B0A6-26F016548F5C}" type="presOf" srcId="{77257291-E968-4DF1-A529-F487A5FBF619}" destId="{49828B41-0E20-4689-B76C-D02802078D07}" srcOrd="0" destOrd="0" presId="urn:microsoft.com/office/officeart/2005/8/layout/gear1"/>
    <dgm:cxn modelId="{132CAA64-9F4C-4700-B7C5-07D22B59EE85}" type="presOf" srcId="{9CCE6C96-37D6-4049-9E5F-A9596694F73B}" destId="{96B59E7D-CD33-4D96-99AB-84A5DECF3A1A}" srcOrd="1" destOrd="0" presId="urn:microsoft.com/office/officeart/2005/8/layout/gear1"/>
    <dgm:cxn modelId="{D929B49E-9BD9-4CBC-B46F-B0AD3B8C795F}" type="presParOf" srcId="{8908CE48-536D-4ADC-9033-A8C27BC0371A}" destId="{13389577-20B0-4B7C-BBA6-970F1DFF2D72}" srcOrd="0" destOrd="0" presId="urn:microsoft.com/office/officeart/2005/8/layout/gear1"/>
    <dgm:cxn modelId="{9016724C-DE9A-4E67-BEDF-CDB940B7156A}" type="presParOf" srcId="{8908CE48-536D-4ADC-9033-A8C27BC0371A}" destId="{96B59E7D-CD33-4D96-99AB-84A5DECF3A1A}" srcOrd="1" destOrd="0" presId="urn:microsoft.com/office/officeart/2005/8/layout/gear1"/>
    <dgm:cxn modelId="{1017F13E-7A51-4CF2-9522-E316B96327BC}" type="presParOf" srcId="{8908CE48-536D-4ADC-9033-A8C27BC0371A}" destId="{8850D4F3-D22F-46F2-ABE0-6022800DF635}" srcOrd="2" destOrd="0" presId="urn:microsoft.com/office/officeart/2005/8/layout/gear1"/>
    <dgm:cxn modelId="{6D1DFEDC-7E67-46E2-8F66-C61CE3E5A059}" type="presParOf" srcId="{8908CE48-536D-4ADC-9033-A8C27BC0371A}" destId="{49828B41-0E20-4689-B76C-D02802078D07}" srcOrd="3" destOrd="0" presId="urn:microsoft.com/office/officeart/2005/8/layout/gear1"/>
    <dgm:cxn modelId="{3E106220-500E-4E12-B5DB-7C69D10CB8BF}" type="presParOf" srcId="{8908CE48-536D-4ADC-9033-A8C27BC0371A}" destId="{0617A8AB-B843-48B0-BB8C-099860DA3E11}" srcOrd="4" destOrd="0" presId="urn:microsoft.com/office/officeart/2005/8/layout/gear1"/>
    <dgm:cxn modelId="{D609492F-527B-42E0-B3FC-8B22F9DA0476}" type="presParOf" srcId="{8908CE48-536D-4ADC-9033-A8C27BC0371A}" destId="{D3EEB4A3-651D-4837-810C-A5E1D14FAC92}" srcOrd="5" destOrd="0" presId="urn:microsoft.com/office/officeart/2005/8/layout/gear1"/>
    <dgm:cxn modelId="{CCACC434-F65E-4546-85EF-1EBBDDA1E9D1}" type="presParOf" srcId="{8908CE48-536D-4ADC-9033-A8C27BC0371A}" destId="{C21B0525-9C22-4388-88DD-E78043DAB600}" srcOrd="6" destOrd="0" presId="urn:microsoft.com/office/officeart/2005/8/layout/gear1"/>
    <dgm:cxn modelId="{8DE75C38-570A-4351-8945-1A00646452FB}" type="presParOf" srcId="{8908CE48-536D-4ADC-9033-A8C27BC0371A}" destId="{67AB169D-55AC-4C82-AB6D-2727E0AABEE0}" srcOrd="7" destOrd="0" presId="urn:microsoft.com/office/officeart/2005/8/layout/gear1"/>
    <dgm:cxn modelId="{33AF8CB0-62CC-4099-A9BF-B1D8C4391CB0}" type="presParOf" srcId="{8908CE48-536D-4ADC-9033-A8C27BC0371A}" destId="{EAA0C281-DC43-4766-A144-BF38A4C8DCCC}" srcOrd="8" destOrd="0" presId="urn:microsoft.com/office/officeart/2005/8/layout/gear1"/>
    <dgm:cxn modelId="{3AE603C8-B7AF-4024-A951-3C496007F846}" type="presParOf" srcId="{8908CE48-536D-4ADC-9033-A8C27BC0371A}" destId="{E6140D47-5903-468D-9A3E-7533D9B7751A}" srcOrd="9" destOrd="0" presId="urn:microsoft.com/office/officeart/2005/8/layout/gear1"/>
    <dgm:cxn modelId="{357AF839-9855-451B-8151-93A5CDB49410}" type="presParOf" srcId="{8908CE48-536D-4ADC-9033-A8C27BC0371A}" destId="{9A1CCA61-33BB-4732-BB8F-7B060E21C351}" srcOrd="10" destOrd="0" presId="urn:microsoft.com/office/officeart/2005/8/layout/gear1"/>
    <dgm:cxn modelId="{69AE1BC0-7033-4C4C-BA29-87FEC1B49287}" type="presParOf" srcId="{8908CE48-536D-4ADC-9033-A8C27BC0371A}" destId="{F680C84A-0875-4409-97CB-561989C4F7B8}" srcOrd="11" destOrd="0" presId="urn:microsoft.com/office/officeart/2005/8/layout/gear1"/>
    <dgm:cxn modelId="{42A5B116-91DA-429A-9E55-364051B7C318}" type="presParOf" srcId="{8908CE48-536D-4ADC-9033-A8C27BC0371A}" destId="{0A291881-D8CC-434A-B4D4-F18B6A2A74A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389577-20B0-4B7C-BBA6-970F1DFF2D72}">
      <dsp:nvSpPr>
        <dsp:cNvPr id="0" name=""/>
        <dsp:cNvSpPr/>
      </dsp:nvSpPr>
      <dsp:spPr>
        <a:xfrm>
          <a:off x="4436285" y="2828933"/>
          <a:ext cx="3457586" cy="3457586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Отношение</a:t>
          </a:r>
          <a:endParaRPr lang="et-EE" sz="2800" kern="1200" dirty="0"/>
        </a:p>
      </dsp:txBody>
      <dsp:txXfrm>
        <a:off x="5131414" y="3638856"/>
        <a:ext cx="2067328" cy="1777271"/>
      </dsp:txXfrm>
    </dsp:sp>
    <dsp:sp modelId="{49828B41-0E20-4689-B76C-D02802078D07}">
      <dsp:nvSpPr>
        <dsp:cNvPr id="0" name=""/>
        <dsp:cNvSpPr/>
      </dsp:nvSpPr>
      <dsp:spPr>
        <a:xfrm>
          <a:off x="1964525" y="1714510"/>
          <a:ext cx="3034679" cy="3034679"/>
        </a:xfrm>
        <a:prstGeom prst="gear6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Навыки</a:t>
          </a:r>
          <a:endParaRPr lang="et-EE" sz="2800" kern="1200" dirty="0"/>
        </a:p>
      </dsp:txBody>
      <dsp:txXfrm>
        <a:off x="2728515" y="2483117"/>
        <a:ext cx="1506699" cy="1497465"/>
      </dsp:txXfrm>
    </dsp:sp>
    <dsp:sp modelId="{C21B0525-9C22-4388-88DD-E78043DAB600}">
      <dsp:nvSpPr>
        <dsp:cNvPr id="0" name=""/>
        <dsp:cNvSpPr/>
      </dsp:nvSpPr>
      <dsp:spPr>
        <a:xfrm rot="20700000">
          <a:off x="3833035" y="276863"/>
          <a:ext cx="2463802" cy="2463802"/>
        </a:xfrm>
        <a:prstGeom prst="gear6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Знания</a:t>
          </a:r>
          <a:endParaRPr lang="et-EE" sz="2800" kern="1200" dirty="0"/>
        </a:p>
      </dsp:txBody>
      <dsp:txXfrm rot="-20700000">
        <a:off x="4373419" y="817247"/>
        <a:ext cx="1383034" cy="1383034"/>
      </dsp:txXfrm>
    </dsp:sp>
    <dsp:sp modelId="{9A1CCA61-33BB-4732-BB8F-7B060E21C351}">
      <dsp:nvSpPr>
        <dsp:cNvPr id="0" name=""/>
        <dsp:cNvSpPr/>
      </dsp:nvSpPr>
      <dsp:spPr>
        <a:xfrm>
          <a:off x="4194014" y="2293661"/>
          <a:ext cx="4425710" cy="4425710"/>
        </a:xfrm>
        <a:prstGeom prst="circularArrow">
          <a:avLst>
            <a:gd name="adj1" fmla="val 4688"/>
            <a:gd name="adj2" fmla="val 299029"/>
            <a:gd name="adj3" fmla="val 2550684"/>
            <a:gd name="adj4" fmla="val 15788824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680C84A-0875-4409-97CB-561989C4F7B8}">
      <dsp:nvSpPr>
        <dsp:cNvPr id="0" name=""/>
        <dsp:cNvSpPr/>
      </dsp:nvSpPr>
      <dsp:spPr>
        <a:xfrm>
          <a:off x="1678772" y="1214446"/>
          <a:ext cx="3215554" cy="321555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A291881-D8CC-434A-B4D4-F18B6A2A74AE}">
      <dsp:nvSpPr>
        <dsp:cNvPr id="0" name=""/>
        <dsp:cNvSpPr/>
      </dsp:nvSpPr>
      <dsp:spPr>
        <a:xfrm>
          <a:off x="3263132" y="-271780"/>
          <a:ext cx="3467015" cy="346701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C5CF313-368B-402C-9020-AD9A5F4922E3}" type="datetimeFigureOut">
              <a:rPr lang="en-US"/>
              <a:pPr>
                <a:defRPr/>
              </a:pPr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2316BF-D5D7-478E-BFCB-EBA0B5EE2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61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6E874F-088D-4476-AD56-E9FC6A6ED5F8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154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598592-43A3-4377-A12F-823A2EE646F1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131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dirty="0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3BDC70-D846-4637-B010-4B6C48972C58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4642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dirty="0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D7C8C3-66DB-4520-8B6E-22857A0BF7C6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466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9350" y="692150"/>
            <a:ext cx="2628900" cy="1971675"/>
          </a:xfrm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0F480-FF5D-45EE-9F2F-02AB5935B5C8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0547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E8A46D-1268-4DBD-8C72-E22563961C2E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668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2316BF-D5D7-478E-BFCB-EBA0B5EE2B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13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2316BF-D5D7-478E-BFCB-EBA0B5EE2B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5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921F61-998F-4646-A924-617C6E3497D4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716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2316BF-D5D7-478E-BFCB-EBA0B5EE2B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86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44B072-C43B-4E99-9650-90AF2AFE6AB5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4005760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09E3A2-08B0-447C-9CCF-BC0CAF82BF25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973180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2150"/>
            <a:ext cx="2628900" cy="197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t-EE" dirty="0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9DD1E8-B577-4882-A505-A10E8C06CB3A}" type="slidenum">
              <a:rPr lang="en-US" b="1" smtClean="0">
                <a:solidFill>
                  <a:srgbClr val="000000"/>
                </a:solidFill>
                <a:latin typeface="Geometr415 Md BT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b="1" smtClean="0">
              <a:solidFill>
                <a:srgbClr val="000000"/>
              </a:solidFill>
              <a:latin typeface="Geometr415 Md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710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0" y="0"/>
          <a:ext cx="46736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4" name="CorelDRAW" r:id="rId3" imgW="2587752" imgH="3797808" progId="CorelDraw.Graphic.8">
                  <p:embed/>
                </p:oleObj>
              </mc:Choice>
              <mc:Fallback>
                <p:oleObj name="CorelDRAW" r:id="rId3" imgW="2587752" imgH="3797808" progId="CorelDraw.Graphic.8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6736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457200" cy="46482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 sz="2800" b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90800" y="6400800"/>
            <a:ext cx="6553200" cy="457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 sz="2800" b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 rot="16200000">
            <a:off x="-609600" y="8382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t-EE" sz="1400" b="1">
              <a:solidFill>
                <a:srgbClr val="FFFFFF"/>
              </a:solidFill>
              <a:latin typeface="Dutch801 Rm BT" pitchFamily="1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 rot="16200000">
            <a:off x="-686594" y="838994"/>
            <a:ext cx="1830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1400" b="1">
                <a:solidFill>
                  <a:srgbClr val="FFFFFF"/>
                </a:solidFill>
                <a:latin typeface="Dutch801 Rm BT" pitchFamily="18" charset="0"/>
              </a:rPr>
              <a:t>АНДРАГОГИКА</a:t>
            </a:r>
            <a:endParaRPr lang="et-EE" sz="1400" b="1">
              <a:solidFill>
                <a:srgbClr val="FFFFFF"/>
              </a:solidFill>
              <a:latin typeface="Dutch801 Rm BT" pitchFamily="18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 rot="2312">
            <a:off x="7600950" y="6553200"/>
            <a:ext cx="154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400">
                <a:solidFill>
                  <a:srgbClr val="FFFFFF"/>
                </a:solidFill>
                <a:latin typeface="Brush Script MT" pitchFamily="66" charset="0"/>
              </a:rPr>
              <a:t>Arkadi Bojarsinov</a:t>
            </a:r>
            <a:endParaRPr lang="et-EE" sz="1400" b="1">
              <a:solidFill>
                <a:srgbClr val="FFFFFF"/>
              </a:solidFill>
              <a:latin typeface="Dutch801 Rm BT" pitchFamily="18" charset="0"/>
            </a:endParaRPr>
          </a:p>
        </p:txBody>
      </p:sp>
      <p:sp>
        <p:nvSpPr>
          <p:cNvPr id="41063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>
                <a:latin typeface="Verdana" pitchFamily="34" charset="0"/>
              </a:defRPr>
            </a:lvl1pPr>
          </a:lstStyle>
          <a:p>
            <a:r>
              <a:rPr lang="et-EE"/>
              <a:t>Click to edit Master title style</a:t>
            </a:r>
          </a:p>
        </p:txBody>
      </p:sp>
      <p:sp>
        <p:nvSpPr>
          <p:cNvPr id="41063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sz="2800"/>
            </a:lvl1pPr>
          </a:lstStyle>
          <a:p>
            <a:r>
              <a:rPr lang="et-EE"/>
              <a:t>Click to edit Master subtitle style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019800"/>
            <a:ext cx="2133600" cy="476250"/>
          </a:xfrm>
        </p:spPr>
        <p:txBody>
          <a:bodyPr wrap="square" lIns="91440" tIns="45720" rIns="91440" bIns="45720" anchor="t"/>
          <a:lstStyle>
            <a:lvl1pPr defTabSz="914400" eaLnBrk="1" hangingPunct="1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636C4A3-3C96-4BE1-981C-2A418A2B2B3C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8751F-3E0D-4B04-9E4F-FCC2D650E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274638"/>
            <a:ext cx="195103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6450" y="274638"/>
            <a:ext cx="570071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0AAAA-398D-4314-9055-1A601D865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274638"/>
            <a:ext cx="780415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0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1600200"/>
            <a:ext cx="3810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F57BE-CE88-4343-8AD5-3B029C970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94CA1-367B-45FB-BFBC-82395C4EC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E35BB-2AE1-42C7-AFFA-14EA291A9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E59A6-6C53-41AD-84D9-A862EB6A9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6E30C-10C3-4A9C-B98A-A0EE6E8C5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106D9-4E0B-4F92-9A15-38B13423C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2713C-32A8-410C-9814-F4652D8D3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31F5C-E14B-421A-B3EC-1F0D62BCF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B4A05-89A4-4DF8-8BB3-69ED8840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0" y="0"/>
            <a:ext cx="457200" cy="46482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 sz="2800" b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09604" name="Rectangle 4"/>
          <p:cNvSpPr>
            <a:spLocks noChangeArrowheads="1"/>
          </p:cNvSpPr>
          <p:nvPr/>
        </p:nvSpPr>
        <p:spPr bwMode="auto">
          <a:xfrm>
            <a:off x="2590800" y="6400800"/>
            <a:ext cx="6553200" cy="457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 sz="2800" b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06450" y="274638"/>
            <a:ext cx="78041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307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</a:p>
        </p:txBody>
      </p:sp>
      <p:sp>
        <p:nvSpPr>
          <p:cNvPr id="4096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096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0961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77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CBCD2CD-D8A2-4EB0-9207-4886A9ECC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09613" name="Text Box 13"/>
          <p:cNvSpPr txBox="1">
            <a:spLocks noChangeArrowheads="1"/>
          </p:cNvSpPr>
          <p:nvPr/>
        </p:nvSpPr>
        <p:spPr bwMode="auto">
          <a:xfrm rot="-5400000">
            <a:off x="-686594" y="838994"/>
            <a:ext cx="1830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1400" b="1">
                <a:solidFill>
                  <a:srgbClr val="FFFFFF"/>
                </a:solidFill>
                <a:latin typeface="Dutch801 Rm BT" pitchFamily="18" charset="0"/>
              </a:rPr>
              <a:t>АНДРАГОГИКА</a:t>
            </a:r>
            <a:endParaRPr lang="et-EE" sz="1400" b="1">
              <a:solidFill>
                <a:srgbClr val="FFFFFF"/>
              </a:solidFill>
              <a:latin typeface="Dutch801 Rm BT" pitchFamily="18" charset="0"/>
            </a:endParaRPr>
          </a:p>
        </p:txBody>
      </p:sp>
      <p:sp>
        <p:nvSpPr>
          <p:cNvPr id="409614" name="Text Box 14"/>
          <p:cNvSpPr txBox="1">
            <a:spLocks noChangeArrowheads="1"/>
          </p:cNvSpPr>
          <p:nvPr/>
        </p:nvSpPr>
        <p:spPr bwMode="auto">
          <a:xfrm rot="2312">
            <a:off x="7600950" y="6553200"/>
            <a:ext cx="154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400">
                <a:solidFill>
                  <a:srgbClr val="FFFFFF"/>
                </a:solidFill>
                <a:latin typeface="Brush Script MT" pitchFamily="66" charset="0"/>
              </a:rPr>
              <a:t>Arkadi Bojarsinov</a:t>
            </a:r>
            <a:endParaRPr lang="et-EE" sz="1400" b="1">
              <a:solidFill>
                <a:srgbClr val="FFFFFF"/>
              </a:solidFill>
              <a:latin typeface="Dutch801 Rm BT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Geometr415 Blk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Monotype Sorts" pitchFamily="2" charset="2"/>
        <a:buChar char="F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Monotype Sorts" pitchFamily="2" charset="2"/>
        <a:buChar char="4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4375" y="1714500"/>
            <a:ext cx="7772400" cy="1643063"/>
          </a:xfrm>
        </p:spPr>
        <p:txBody>
          <a:bodyPr/>
          <a:lstStyle/>
          <a:p>
            <a:pPr eaLnBrk="1" hangingPunct="1"/>
            <a:r>
              <a:rPr lang="ru-RU" sz="6600" dirty="0">
                <a:latin typeface="Garamond" pitchFamily="18" charset="0"/>
              </a:rPr>
              <a:t>АНДРАГОГИКА</a:t>
            </a:r>
            <a:endParaRPr lang="en-US" sz="6600" dirty="0" smtClean="0">
              <a:latin typeface="Garamond" pitchFamily="18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571625" y="3214688"/>
            <a:ext cx="6400800" cy="1357312"/>
          </a:xfrm>
        </p:spPr>
        <p:txBody>
          <a:bodyPr/>
          <a:lstStyle/>
          <a:p>
            <a:pPr eaLnBrk="1" hangingPunct="1"/>
            <a:r>
              <a:rPr lang="ru-RU" dirty="0" smtClean="0"/>
              <a:t>наука о современном обучении взрослых</a:t>
            </a:r>
          </a:p>
          <a:p>
            <a:pPr eaLnBrk="1" hangingPunct="1"/>
            <a:endParaRPr lang="ky-KG" dirty="0"/>
          </a:p>
          <a:p>
            <a:pPr eaLnBrk="1" hangingPunct="1"/>
            <a:endParaRPr lang="ky-KG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виды интеллекта</a:t>
            </a:r>
            <a:endParaRPr lang="et-EE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57250" y="1357313"/>
            <a:ext cx="7772400" cy="4525962"/>
          </a:xfrm>
        </p:spPr>
        <p:txBody>
          <a:bodyPr/>
          <a:lstStyle/>
          <a:p>
            <a:r>
              <a:rPr lang="ru-RU" sz="2800" dirty="0" smtClean="0"/>
              <a:t>логико-математический  (</a:t>
            </a:r>
            <a:r>
              <a:rPr lang="et-EE" sz="2800" dirty="0" smtClean="0"/>
              <a:t>IQ)</a:t>
            </a:r>
            <a:endParaRPr lang="ru-RU" sz="2800" dirty="0" smtClean="0"/>
          </a:p>
          <a:p>
            <a:r>
              <a:rPr lang="ru-RU" sz="2800" dirty="0" smtClean="0"/>
              <a:t>телесно-кинестетический</a:t>
            </a:r>
          </a:p>
          <a:p>
            <a:pPr>
              <a:buFont typeface="Monotype Sorts" pitchFamily="2" charset="2"/>
              <a:buNone/>
            </a:pPr>
            <a:endParaRPr lang="ru-RU" sz="2800" dirty="0" smtClean="0"/>
          </a:p>
          <a:p>
            <a:r>
              <a:rPr lang="ru-RU" sz="2800" dirty="0" smtClean="0"/>
              <a:t>эмоциональный (</a:t>
            </a:r>
            <a:r>
              <a:rPr lang="et-EE" sz="2800" dirty="0" smtClean="0"/>
              <a:t>EQ)</a:t>
            </a:r>
            <a:endParaRPr lang="ru-RU" sz="2800" dirty="0" smtClean="0"/>
          </a:p>
          <a:p>
            <a:r>
              <a:rPr lang="ru-RU" sz="2800" dirty="0" smtClean="0"/>
              <a:t>практический</a:t>
            </a:r>
          </a:p>
          <a:p>
            <a:r>
              <a:rPr lang="ru-RU" sz="2800" dirty="0" smtClean="0"/>
              <a:t>социальный</a:t>
            </a:r>
          </a:p>
          <a:p>
            <a:r>
              <a:rPr lang="ru-RU" sz="2800" dirty="0" smtClean="0"/>
              <a:t>творческий</a:t>
            </a:r>
            <a:endParaRPr lang="et-EE" sz="2800" dirty="0" smtClean="0"/>
          </a:p>
          <a:p>
            <a:r>
              <a:rPr lang="ru-RU" sz="2800" dirty="0" smtClean="0"/>
              <a:t>вербальный</a:t>
            </a:r>
          </a:p>
          <a:p>
            <a:r>
              <a:rPr lang="ru-RU" sz="2800" dirty="0" smtClean="0"/>
              <a:t>музыкальный</a:t>
            </a:r>
          </a:p>
        </p:txBody>
      </p:sp>
      <p:cxnSp>
        <p:nvCxnSpPr>
          <p:cNvPr id="21508" name="Straight Connector 4"/>
          <p:cNvCxnSpPr>
            <a:cxnSpLocks noChangeShapeType="1"/>
          </p:cNvCxnSpPr>
          <p:nvPr/>
        </p:nvCxnSpPr>
        <p:spPr bwMode="auto">
          <a:xfrm>
            <a:off x="785813" y="2643188"/>
            <a:ext cx="628650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7" descr="eq_iceber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785813"/>
            <a:ext cx="7608887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8286750" y="1500188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t-EE" sz="2800" b="1">
                <a:solidFill>
                  <a:srgbClr val="000000"/>
                </a:solidFill>
                <a:latin typeface="Geometr415 Md BT" charset="0"/>
              </a:rPr>
              <a:t>15%</a:t>
            </a:r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8239125" y="28575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t-EE" sz="2800" b="1">
                <a:solidFill>
                  <a:srgbClr val="000000"/>
                </a:solidFill>
                <a:latin typeface="Geometr415 Md BT" charset="0"/>
              </a:rPr>
              <a:t>85%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8215313" y="2357438"/>
            <a:ext cx="928687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Три уровня обучения взрослых</a:t>
            </a:r>
            <a:endParaRPr lang="en-US" smtClean="0"/>
          </a:p>
        </p:txBody>
      </p:sp>
      <p:pic>
        <p:nvPicPr>
          <p:cNvPr id="27651" name="Picture 4" descr="bd05515_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27088" y="1773238"/>
            <a:ext cx="3181350" cy="3419475"/>
          </a:xfrm>
        </p:spPr>
      </p:pic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4786314" y="4286256"/>
            <a:ext cx="27368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0000"/>
                </a:solidFill>
                <a:latin typeface="Geometr415 Md BT" charset="0"/>
              </a:rPr>
              <a:t>личность</a:t>
            </a:r>
            <a:endParaRPr lang="en-US" sz="2400" b="1" dirty="0">
              <a:solidFill>
                <a:srgbClr val="000000"/>
              </a:solidFill>
              <a:latin typeface="Geometr415 Md BT" charset="0"/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4286250" y="3143248"/>
            <a:ext cx="27368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  <a:latin typeface="Geometr415 Md BT" charset="0"/>
              </a:rPr>
              <a:t>предприятие</a:t>
            </a:r>
            <a:endParaRPr lang="en-US" sz="2400" b="1">
              <a:solidFill>
                <a:srgbClr val="000000"/>
              </a:solidFill>
              <a:latin typeface="Geometr415 Md BT" charset="0"/>
            </a:endParaRP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3929058" y="2000240"/>
            <a:ext cx="27368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0000"/>
                </a:solidFill>
                <a:latin typeface="Geometr415 Md BT" charset="0"/>
              </a:rPr>
              <a:t>государство</a:t>
            </a:r>
            <a:endParaRPr lang="en-US" sz="2400" b="1" dirty="0">
              <a:solidFill>
                <a:srgbClr val="000000"/>
              </a:solidFill>
              <a:latin typeface="Geometr415 Md BT" charset="0"/>
            </a:endParaRPr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 flipV="1">
            <a:off x="4284663" y="3935410"/>
            <a:ext cx="3240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>
            <a:off x="3708400" y="2855910"/>
            <a:ext cx="3743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-357222" y="571480"/>
          <a:ext cx="9501222" cy="6286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043608" y="214290"/>
            <a:ext cx="7344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Хотим чтобы человек действовал по-новому!?</a:t>
            </a:r>
            <a:endParaRPr lang="en-US" sz="2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вопросы ?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вопросы андрагогики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57224" y="1357298"/>
            <a:ext cx="7772400" cy="421484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ru-RU" sz="2800" dirty="0" smtClean="0">
                <a:cs typeface="Arial" pitchFamily="34" charset="0"/>
              </a:rPr>
              <a:t>Чем взрослые ученики отличаются от детей –когнитивные и психологические особенности взрослых?</a:t>
            </a:r>
            <a:endParaRPr lang="et-EE" sz="2800" dirty="0" smtClean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800" dirty="0" smtClean="0">
                <a:cs typeface="Arial" pitchFamily="34" charset="0"/>
              </a:rPr>
              <a:t>Как сделать обучение взрослых максимально эффективным? 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cs typeface="Arial" pitchFamily="34" charset="0"/>
              </a:rPr>
              <a:t>Какие методы  использовать в обучении взрослых?</a:t>
            </a:r>
            <a:endParaRPr lang="et-EE" sz="2800" dirty="0" smtClean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800" dirty="0" smtClean="0">
                <a:cs typeface="Arial" pitchFamily="34" charset="0"/>
              </a:rPr>
              <a:t>Как строить отношения и общение со взрослыми учениками?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804150" cy="792162"/>
          </a:xfrm>
        </p:spPr>
        <p:txBody>
          <a:bodyPr/>
          <a:lstStyle/>
          <a:p>
            <a:r>
              <a:rPr lang="ru-RU" dirty="0" smtClean="0"/>
              <a:t>Мини-урок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714348" y="1285860"/>
            <a:ext cx="8072466" cy="452596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cs typeface="Arial" pitchFamily="34" charset="0"/>
              </a:rPr>
              <a:t>Тема свободная</a:t>
            </a:r>
          </a:p>
          <a:p>
            <a:r>
              <a:rPr lang="ru-RU" b="0" dirty="0" smtClean="0">
                <a:cs typeface="Arial" pitchFamily="34" charset="0"/>
              </a:rPr>
              <a:t>игры, </a:t>
            </a:r>
          </a:p>
          <a:p>
            <a:r>
              <a:rPr lang="ru-RU" b="0" dirty="0" smtClean="0">
                <a:cs typeface="Arial" pitchFamily="34" charset="0"/>
              </a:rPr>
              <a:t>подделки, </a:t>
            </a:r>
            <a:r>
              <a:rPr lang="et-EE" b="0" dirty="0" err="1" smtClean="0">
                <a:cs typeface="Arial" pitchFamily="34" charset="0"/>
              </a:rPr>
              <a:t>творчество</a:t>
            </a:r>
            <a:r>
              <a:rPr lang="ru-RU" b="0" dirty="0" smtClean="0">
                <a:cs typeface="Arial" pitchFamily="34" charset="0"/>
              </a:rPr>
              <a:t>,</a:t>
            </a:r>
          </a:p>
          <a:p>
            <a:r>
              <a:rPr lang="ru-RU" b="0" dirty="0" smtClean="0">
                <a:cs typeface="Arial" pitchFamily="34" charset="0"/>
              </a:rPr>
              <a:t>рукоделие, </a:t>
            </a:r>
          </a:p>
          <a:p>
            <a:r>
              <a:rPr lang="ru-RU" b="0" dirty="0" smtClean="0">
                <a:cs typeface="Arial" pitchFamily="34" charset="0"/>
              </a:rPr>
              <a:t>кулинария, </a:t>
            </a:r>
          </a:p>
          <a:p>
            <a:r>
              <a:rPr lang="ru-RU" b="0" dirty="0" smtClean="0">
                <a:cs typeface="Arial" pitchFamily="34" charset="0"/>
              </a:rPr>
              <a:t>музыка,</a:t>
            </a:r>
          </a:p>
          <a:p>
            <a:r>
              <a:rPr lang="ru-RU" b="0" dirty="0" smtClean="0">
                <a:cs typeface="Arial" pitchFamily="34" charset="0"/>
              </a:rPr>
              <a:t>искусство, спорт</a:t>
            </a:r>
          </a:p>
          <a:p>
            <a:r>
              <a:rPr lang="ru-RU" b="0" dirty="0" smtClean="0">
                <a:cs typeface="Arial" pitchFamily="34" charset="0"/>
              </a:rPr>
              <a:t>…</a:t>
            </a:r>
          </a:p>
          <a:p>
            <a:pPr>
              <a:buFont typeface="Monotype Sorts" pitchFamily="2" charset="2"/>
              <a:buNone/>
            </a:pPr>
            <a:endParaRPr lang="ru-RU" b="0" dirty="0" smtClean="0"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Мини-урок (2)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38200" y="1285860"/>
            <a:ext cx="7772400" cy="4840303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Желательно…</a:t>
            </a:r>
          </a:p>
          <a:p>
            <a:r>
              <a:rPr lang="ru-RU" sz="2800" b="0" dirty="0" smtClean="0">
                <a:latin typeface="Arial" pitchFamily="34" charset="0"/>
                <a:cs typeface="Arial" pitchFamily="34" charset="0"/>
              </a:rPr>
              <a:t>Чтобы тема была простой и интересной.</a:t>
            </a:r>
          </a:p>
          <a:p>
            <a:r>
              <a:rPr lang="ru-RU" sz="2800" b="0" dirty="0" smtClean="0">
                <a:latin typeface="Arial" pitchFamily="34" charset="0"/>
                <a:cs typeface="Arial" pitchFamily="34" charset="0"/>
              </a:rPr>
              <a:t>Хорошо, если вы сможете не только рассказать, но и показать!</a:t>
            </a:r>
          </a:p>
          <a:p>
            <a:r>
              <a:rPr lang="ru-RU" sz="2800" b="0" dirty="0" smtClean="0">
                <a:latin typeface="Arial" pitchFamily="34" charset="0"/>
                <a:cs typeface="Arial" pitchFamily="34" charset="0"/>
              </a:rPr>
              <a:t>Ещё лучше, если остальные смогут это сделать вместе с вами!</a:t>
            </a:r>
          </a:p>
          <a:p>
            <a:r>
              <a:rPr lang="ru-RU" sz="2800" b="0" dirty="0" smtClean="0">
                <a:latin typeface="Arial" pitchFamily="34" charset="0"/>
                <a:cs typeface="Arial" pitchFamily="34" charset="0"/>
              </a:rPr>
              <a:t>Подойти к заданию творчески</a:t>
            </a:r>
            <a:r>
              <a:rPr lang="et-EE" sz="2800" b="0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2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Определение </a:t>
            </a:r>
            <a:r>
              <a:rPr lang="ru-RU" dirty="0" err="1" smtClean="0"/>
              <a:t>андрагогики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2000250"/>
            <a:ext cx="7772400" cy="3877022"/>
          </a:xfrm>
        </p:spPr>
        <p:txBody>
          <a:bodyPr/>
          <a:lstStyle/>
          <a:p>
            <a:pPr marL="2333625" indent="-2333625" eaLnBrk="1" hangingPunct="1">
              <a:buFont typeface="Monotype Sorts" pitchFamily="2" charset="2"/>
              <a:buNone/>
              <a:tabLst>
                <a:tab pos="2598738" algn="l"/>
              </a:tabLst>
            </a:pPr>
            <a:r>
              <a:rPr lang="ru-RU" dirty="0" smtClean="0">
                <a:solidFill>
                  <a:schemeClr val="accent2"/>
                </a:solidFill>
              </a:rPr>
              <a:t>АНДРАГОГИКА</a:t>
            </a:r>
            <a:r>
              <a:rPr lang="ru-RU" dirty="0" smtClean="0"/>
              <a:t> - наука и искусство помощи </a:t>
            </a:r>
            <a:r>
              <a:rPr lang="et-EE" dirty="0" smtClean="0"/>
              <a:t> </a:t>
            </a:r>
            <a:r>
              <a:rPr lang="ru-RU" dirty="0" smtClean="0"/>
              <a:t>взрослым в самообучении.</a:t>
            </a:r>
          </a:p>
          <a:p>
            <a:pPr marL="2333625" indent="-2333625" eaLnBrk="1" hangingPunct="1">
              <a:buNone/>
              <a:tabLst>
                <a:tab pos="2598738" algn="l"/>
              </a:tabLst>
            </a:pPr>
            <a:r>
              <a:rPr lang="ru-RU" sz="2000" i="1" dirty="0"/>
              <a:t>АНДРАГОГИКА - раздел теории обучения, раскрывающий специфические закономерности освоения знаний и умений взрослым субъектом.</a:t>
            </a:r>
          </a:p>
          <a:p>
            <a:pPr marL="2333625" indent="-2333625" eaLnBrk="1" hangingPunct="1">
              <a:buNone/>
              <a:tabLst>
                <a:tab pos="2598738" algn="l"/>
              </a:tabLst>
            </a:pPr>
            <a:r>
              <a:rPr lang="ru-RU" sz="2000" i="1" dirty="0"/>
              <a:t>АНДРАГОГИКА - наука, охватывающая теоретические и практические проблемы образования, обучения и воспитания взрослых.</a:t>
            </a:r>
          </a:p>
          <a:p>
            <a:pPr marL="2333625" indent="-2333625" eaLnBrk="1" hangingPunct="1">
              <a:buFont typeface="Monotype Sorts" pitchFamily="2" charset="2"/>
              <a:buNone/>
              <a:tabLst>
                <a:tab pos="2598738" algn="l"/>
              </a:tabLst>
            </a:pPr>
            <a:endParaRPr lang="en-US" sz="2000" i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Андрагогика</a:t>
            </a:r>
            <a:r>
              <a:rPr lang="ru-RU" dirty="0" smtClean="0"/>
              <a:t> против Педагогики</a:t>
            </a:r>
            <a:endParaRPr lang="ru-R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985206"/>
              </p:ext>
            </p:extLst>
          </p:nvPr>
        </p:nvGraphicFramePr>
        <p:xfrm>
          <a:off x="571471" y="1214422"/>
          <a:ext cx="8286808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8815"/>
                <a:gridCol w="2894310"/>
                <a:gridCol w="3183683"/>
              </a:tblGrid>
              <a:tr h="370840"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АНДРАГОГИКА</a:t>
                      </a:r>
                      <a:endParaRPr lang="ru-RU" sz="2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ПЕДАГОГИКА</a:t>
                      </a:r>
                      <a:endParaRPr lang="ru-RU" sz="2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Знания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Практические,</a:t>
                      </a:r>
                      <a:r>
                        <a:rPr lang="ru-RU" sz="2200" baseline="0" dirty="0" smtClean="0"/>
                        <a:t> </a:t>
                      </a:r>
                      <a:r>
                        <a:rPr lang="ru-RU" sz="2200" dirty="0" smtClean="0"/>
                        <a:t>жизненно важные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Абстрактные, теоретические, учебники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Их применение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Сразу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В будущем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Мотивация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Улучшение жизни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Оценки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Содержание определяет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Учащийся</a:t>
                      </a:r>
                      <a:r>
                        <a:rPr lang="ru-RU" sz="2200" baseline="0" dirty="0" smtClean="0"/>
                        <a:t> с учителем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Учитель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Роль учителя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err="1" smtClean="0"/>
                        <a:t>Мотиватор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Источник информации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Общение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Горизонтальное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Вертикальное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Программа обучения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Гибкая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Заранее</a:t>
                      </a:r>
                      <a:r>
                        <a:rPr lang="ru-RU" sz="2200" baseline="0" dirty="0" smtClean="0"/>
                        <a:t> определённая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0" dirty="0" smtClean="0"/>
                        <a:t>Авторитет</a:t>
                      </a:r>
                      <a:endParaRPr lang="ru-RU" sz="2200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Свой опыт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Учитель,</a:t>
                      </a:r>
                      <a:r>
                        <a:rPr lang="ru-RU" sz="2200" baseline="0" dirty="0" smtClean="0"/>
                        <a:t> книги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500063"/>
            <a:ext cx="7804150" cy="792162"/>
          </a:xfrm>
        </p:spPr>
        <p:txBody>
          <a:bodyPr/>
          <a:lstStyle/>
          <a:p>
            <a:pPr eaLnBrk="1" hangingPunct="1"/>
            <a:r>
              <a:rPr lang="en-US" sz="2800" smtClean="0"/>
              <a:t>Особенности взрослого как ученика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et-EE" sz="1600" smtClean="0"/>
              <a:t>(</a:t>
            </a:r>
            <a:r>
              <a:rPr lang="en-US" sz="1600" smtClean="0"/>
              <a:t>M. Knowles The modern practice of adult education 1970)</a:t>
            </a:r>
            <a:r>
              <a:rPr lang="en-US" sz="2800" smtClean="0"/>
              <a:t> </a:t>
            </a:r>
          </a:p>
        </p:txBody>
      </p:sp>
      <p:sp>
        <p:nvSpPr>
          <p:cNvPr id="99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Monotype Sorts" pitchFamily="2" charset="2"/>
              <a:buAutoNum type="arabicPeriod"/>
            </a:pPr>
            <a:r>
              <a:rPr lang="ru-RU" dirty="0" smtClean="0"/>
              <a:t>Богатый жизненный опыт</a:t>
            </a:r>
          </a:p>
          <a:p>
            <a:pPr marL="457200" indent="-457200" eaLnBrk="1" hangingPunct="1">
              <a:buFont typeface="Monotype Sorts" pitchFamily="2" charset="2"/>
              <a:buAutoNum type="arabicPeriod"/>
            </a:pPr>
            <a:r>
              <a:rPr lang="ru-RU" dirty="0" smtClean="0"/>
              <a:t>Стремление к независимости  </a:t>
            </a:r>
          </a:p>
          <a:p>
            <a:pPr marL="457200" indent="-457200" eaLnBrk="1" hangingPunct="1">
              <a:buFont typeface="Monotype Sorts" pitchFamily="2" charset="2"/>
              <a:buAutoNum type="arabicPeriod"/>
            </a:pPr>
            <a:r>
              <a:rPr lang="ru-RU" dirty="0" smtClean="0"/>
              <a:t>Ориентация на решения проблем</a:t>
            </a:r>
          </a:p>
          <a:p>
            <a:pPr marL="457200" indent="-457200" eaLnBrk="1" hangingPunct="1">
              <a:buFont typeface="Monotype Sorts" pitchFamily="2" charset="2"/>
              <a:buAutoNum type="arabicPeriod"/>
            </a:pPr>
            <a:r>
              <a:rPr lang="ru-RU" dirty="0" smtClean="0"/>
              <a:t>Стремление к безотлагательному   применению полученных знаний </a:t>
            </a:r>
          </a:p>
          <a:p>
            <a:pPr marL="457200" indent="-457200" eaLnBrk="1" hangingPunct="1">
              <a:buFont typeface="Monotype Sorts" pitchFamily="2" charset="2"/>
              <a:buAutoNum type="arabicPeriod"/>
            </a:pPr>
            <a:r>
              <a:rPr lang="ru-RU" dirty="0" smtClean="0"/>
              <a:t>Статус относительно учителя</a:t>
            </a:r>
          </a:p>
          <a:p>
            <a:pPr marL="457200" indent="-457200" eaLnBrk="1" hangingPunct="1">
              <a:buFont typeface="Monotype Sorts" pitchFamily="2" charset="2"/>
              <a:buAutoNum type="arabicPeriod"/>
            </a:pPr>
            <a:r>
              <a:rPr lang="ru-RU" dirty="0" smtClean="0"/>
              <a:t>Обучение параллельно работе и другим социальным обязанностям</a:t>
            </a:r>
          </a:p>
          <a:p>
            <a:pPr marL="457200" indent="-457200" eaLnBrk="1" hangingPunct="1">
              <a:buFont typeface="Monotype Sorts" pitchFamily="2" charset="2"/>
              <a:buAutoNum type="arabicPeriod"/>
            </a:pPr>
            <a:r>
              <a:rPr lang="ru-RU" dirty="0" smtClean="0"/>
              <a:t>Снижение когнитивных способностей в старшем возрасте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9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9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9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9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9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9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9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94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539750" y="2276475"/>
            <a:ext cx="2592388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B050"/>
                </a:solidFill>
                <a:latin typeface="Geometr415 Md BT" charset="0"/>
              </a:rPr>
              <a:t>педагогика</a:t>
            </a:r>
            <a:endParaRPr lang="en-US" sz="2800" b="1">
              <a:solidFill>
                <a:srgbClr val="00B050"/>
              </a:solidFill>
              <a:latin typeface="Geometr415 Md BT" charset="0"/>
            </a:endParaRPr>
          </a:p>
        </p:txBody>
      </p:sp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3348038" y="2276475"/>
            <a:ext cx="2592387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  <a:latin typeface="Geometr415 Md BT" charset="0"/>
              </a:rPr>
              <a:t>андрагогика</a:t>
            </a:r>
            <a:endParaRPr lang="en-US" sz="2800" b="1">
              <a:solidFill>
                <a:srgbClr val="FF0000"/>
              </a:solidFill>
              <a:latin typeface="Geometr415 Md BT" charset="0"/>
            </a:endParaRPr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6227763" y="2276475"/>
            <a:ext cx="27368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  <a:latin typeface="Geometr415 Md BT" charset="0"/>
              </a:rPr>
              <a:t>геронтогогика</a:t>
            </a:r>
            <a:endParaRPr lang="en-US" sz="2800" b="1">
              <a:solidFill>
                <a:srgbClr val="0000FF"/>
              </a:solidFill>
              <a:latin typeface="Geometr415 Md BT" charset="0"/>
            </a:endParaRPr>
          </a:p>
        </p:txBody>
      </p:sp>
      <p:sp>
        <p:nvSpPr>
          <p:cNvPr id="24581" name="AutoShape 8"/>
          <p:cNvSpPr>
            <a:spLocks noChangeArrowheads="1"/>
          </p:cNvSpPr>
          <p:nvPr/>
        </p:nvSpPr>
        <p:spPr bwMode="auto">
          <a:xfrm>
            <a:off x="1403350" y="908050"/>
            <a:ext cx="2952750" cy="865188"/>
          </a:xfrm>
          <a:prstGeom prst="curvedDownArrow">
            <a:avLst>
              <a:gd name="adj1" fmla="val 68257"/>
              <a:gd name="adj2" fmla="val 136514"/>
              <a:gd name="adj3" fmla="val 33333"/>
            </a:avLst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t-EE" sz="2800" b="1">
              <a:solidFill>
                <a:srgbClr val="FF0000"/>
              </a:solidFill>
              <a:latin typeface="Geometr415 Md BT" charset="0"/>
            </a:endParaRPr>
          </a:p>
        </p:txBody>
      </p:sp>
      <p:sp>
        <p:nvSpPr>
          <p:cNvPr id="24582" name="AutoShape 9"/>
          <p:cNvSpPr>
            <a:spLocks noChangeArrowheads="1"/>
          </p:cNvSpPr>
          <p:nvPr/>
        </p:nvSpPr>
        <p:spPr bwMode="auto">
          <a:xfrm>
            <a:off x="5003800" y="765175"/>
            <a:ext cx="3097213" cy="935038"/>
          </a:xfrm>
          <a:prstGeom prst="curvedDownArrow">
            <a:avLst>
              <a:gd name="adj1" fmla="val 66248"/>
              <a:gd name="adj2" fmla="val 132496"/>
              <a:gd name="adj3" fmla="val 33333"/>
            </a:avLst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t-EE" sz="2800" b="1">
              <a:solidFill>
                <a:srgbClr val="000000"/>
              </a:solidFill>
              <a:latin typeface="Geometr415 Md BT" charset="0"/>
            </a:endParaRPr>
          </a:p>
        </p:txBody>
      </p:sp>
      <p:pic>
        <p:nvPicPr>
          <p:cNvPr id="24583" name="Picture 14" descr="5997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2924175"/>
            <a:ext cx="7561262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785813" y="428625"/>
            <a:ext cx="7804150" cy="792163"/>
          </a:xfrm>
        </p:spPr>
        <p:txBody>
          <a:bodyPr/>
          <a:lstStyle/>
          <a:p>
            <a:pPr eaLnBrk="1" hangingPunct="1"/>
            <a:r>
              <a:rPr lang="ru-RU" smtClean="0"/>
              <a:t>Возраст и Обучение. Взрослость</a:t>
            </a:r>
            <a:endParaRPr lang="et-EE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>
          <a:xfrm>
            <a:off x="928688" y="1571625"/>
            <a:ext cx="7772400" cy="4286250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Опосредованная память</a:t>
            </a:r>
            <a:endParaRPr lang="et-EE" sz="2800" dirty="0" smtClean="0"/>
          </a:p>
          <a:p>
            <a:pPr eaLnBrk="1" hangingPunct="1"/>
            <a:r>
              <a:rPr lang="ru-RU" sz="2800" dirty="0" smtClean="0"/>
              <a:t>Зрелое мышление</a:t>
            </a:r>
            <a:endParaRPr lang="et-EE" sz="2800" dirty="0" smtClean="0"/>
          </a:p>
          <a:p>
            <a:pPr eaLnBrk="1" hangingPunct="1"/>
            <a:r>
              <a:rPr lang="ru-RU" sz="2800" dirty="0" smtClean="0"/>
              <a:t>Ясные цели</a:t>
            </a:r>
            <a:endParaRPr lang="et-EE" sz="2800" dirty="0" smtClean="0"/>
          </a:p>
          <a:p>
            <a:pPr eaLnBrk="1" hangingPunct="1"/>
            <a:r>
              <a:rPr lang="ru-RU" sz="2800" dirty="0" smtClean="0"/>
              <a:t>Внутренняя мотивация</a:t>
            </a:r>
            <a:endParaRPr lang="et-EE" sz="2800" dirty="0" smtClean="0"/>
          </a:p>
          <a:p>
            <a:pPr eaLnBrk="1" hangingPunct="1"/>
            <a:r>
              <a:rPr lang="ru-RU" sz="2800" dirty="0" smtClean="0"/>
              <a:t>Дисциплинированность</a:t>
            </a:r>
            <a:endParaRPr lang="et-EE" sz="2800" dirty="0" smtClean="0"/>
          </a:p>
          <a:p>
            <a:pPr eaLnBrk="1" hangingPunct="1"/>
            <a:r>
              <a:rPr lang="ru-RU" sz="2800" dirty="0" smtClean="0"/>
              <a:t>Высокая трудоспособность</a:t>
            </a:r>
            <a:endParaRPr lang="et-EE" sz="2800" dirty="0" smtClean="0"/>
          </a:p>
          <a:p>
            <a:pPr eaLnBrk="1" hangingPunct="1"/>
            <a:r>
              <a:rPr lang="ru-RU" sz="2800" dirty="0" smtClean="0"/>
              <a:t>Адекватная самооценка</a:t>
            </a:r>
          </a:p>
          <a:p>
            <a:pPr eaLnBrk="1" hangingPunct="1"/>
            <a:r>
              <a:rPr lang="ru-RU" sz="2800" dirty="0" smtClean="0"/>
              <a:t>Кругозор и жизненный опыт</a:t>
            </a:r>
          </a:p>
          <a:p>
            <a:pPr eaLnBrk="1" hangingPunct="1"/>
            <a:r>
              <a:rPr lang="ru-RU" sz="2800" dirty="0" smtClean="0"/>
              <a:t>…</a:t>
            </a:r>
            <a:endParaRPr lang="et-EE" sz="2800" dirty="0" smtClean="0"/>
          </a:p>
          <a:p>
            <a:pPr eaLnBrk="1" hangingPunct="1">
              <a:buFont typeface="Monotype Sorts" pitchFamily="2" charset="2"/>
              <a:buNone/>
            </a:pPr>
            <a:endParaRPr lang="et-E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ariko">
  <a:themeElements>
    <a:clrScheme name="arik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iko">
      <a:majorFont>
        <a:latin typeface="Geometr415 Blk BT"/>
        <a:ea typeface=""/>
        <a:cs typeface=""/>
      </a:majorFont>
      <a:minorFont>
        <a:latin typeface="Geometr415 Md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metr415 Md B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metr415 Md BT" charset="0"/>
          </a:defRPr>
        </a:defPPr>
      </a:lstStyle>
    </a:lnDef>
  </a:objectDefaults>
  <a:extraClrSchemeLst>
    <a:extraClrScheme>
      <a:clrScheme name="arik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k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k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k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k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ik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k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k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k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k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k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ik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315</Words>
  <Application>Microsoft Office PowerPoint</Application>
  <PresentationFormat>Экран (4:3)</PresentationFormat>
  <Paragraphs>108</Paragraphs>
  <Slides>14</Slides>
  <Notes>13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ariko</vt:lpstr>
      <vt:lpstr>CorelDRAW</vt:lpstr>
      <vt:lpstr>АНДРАГОГИКА</vt:lpstr>
      <vt:lpstr>Основные вопросы андрагогики</vt:lpstr>
      <vt:lpstr>Мини-урок</vt:lpstr>
      <vt:lpstr>Мини-урок (2)</vt:lpstr>
      <vt:lpstr>Определение андрагогики</vt:lpstr>
      <vt:lpstr>Андрагогика против Педагогики</vt:lpstr>
      <vt:lpstr>Особенности взрослого как ученика (M. Knowles The modern practice of adult education 1970) </vt:lpstr>
      <vt:lpstr>Презентация PowerPoint</vt:lpstr>
      <vt:lpstr>Возраст и Обучение. Взрослость</vt:lpstr>
      <vt:lpstr>Основные виды интеллекта</vt:lpstr>
      <vt:lpstr>Презентация PowerPoint</vt:lpstr>
      <vt:lpstr>Три уровня обучения взрослых</vt:lpstr>
      <vt:lpstr>Презентация PowerPoint</vt:lpstr>
      <vt:lpstr>Спасибо за внимание  вопросы 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Андрагогика</dc:title>
  <dc:creator>Arkadi</dc:creator>
  <cp:lastModifiedBy>Пользователь</cp:lastModifiedBy>
  <cp:revision>216</cp:revision>
  <dcterms:created xsi:type="dcterms:W3CDTF">2010-10-08T17:48:55Z</dcterms:created>
  <dcterms:modified xsi:type="dcterms:W3CDTF">2021-11-30T12:06:14Z</dcterms:modified>
</cp:coreProperties>
</file>