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92900" y="0"/>
            <a:ext cx="5499100" cy="68532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6686550" y="0"/>
            <a:ext cx="5505449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1790700" y="0"/>
            <a:ext cx="7948930" cy="6853555"/>
          </a:xfrm>
          <a:custGeom>
            <a:avLst/>
            <a:gdLst/>
            <a:ahLst/>
            <a:cxnLst/>
            <a:rect l="l" t="t" r="r" b="b"/>
            <a:pathLst>
              <a:path w="7948930" h="6853555">
                <a:moveTo>
                  <a:pt x="7948549" y="0"/>
                </a:moveTo>
                <a:lnTo>
                  <a:pt x="0" y="0"/>
                </a:lnTo>
                <a:lnTo>
                  <a:pt x="0" y="6853237"/>
                </a:lnTo>
                <a:lnTo>
                  <a:pt x="4900803" y="6853237"/>
                </a:lnTo>
                <a:lnTo>
                  <a:pt x="79485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8940800" y="1666748"/>
            <a:ext cx="3108325" cy="35195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342900" y="539750"/>
            <a:ext cx="0" cy="560705"/>
          </a:xfrm>
          <a:custGeom>
            <a:avLst/>
            <a:gdLst/>
            <a:ahLst/>
            <a:cxnLst/>
            <a:rect l="l" t="t" r="r" b="b"/>
            <a:pathLst>
              <a:path w="0" h="560705">
                <a:moveTo>
                  <a:pt x="0" y="560451"/>
                </a:moveTo>
                <a:lnTo>
                  <a:pt x="0" y="0"/>
                </a:lnTo>
              </a:path>
            </a:pathLst>
          </a:custGeom>
          <a:ln w="31750">
            <a:solidFill>
              <a:srgbClr val="9455A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11045825" y="5713412"/>
            <a:ext cx="989012" cy="9890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44536A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44536A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44536A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92900" y="0"/>
            <a:ext cx="5499100" cy="68532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6686550" y="0"/>
            <a:ext cx="5505449" cy="685799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9143" y="446278"/>
            <a:ext cx="7171055" cy="1305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44536A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30200" y="1557400"/>
            <a:ext cx="9756775" cy="4577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6" Type="http://schemas.openxmlformats.org/officeDocument/2006/relationships/image" Target="../media/image10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0"/>
            <a:ext cx="12198350" cy="6870700"/>
            <a:chOff x="-6350" y="0"/>
            <a:chExt cx="12198350" cy="6870700"/>
          </a:xfrm>
        </p:grpSpPr>
        <p:sp>
          <p:nvSpPr>
            <p:cNvPr id="3" name="object 3"/>
            <p:cNvSpPr/>
            <p:nvPr/>
          </p:nvSpPr>
          <p:spPr>
            <a:xfrm>
              <a:off x="1898650" y="0"/>
              <a:ext cx="10293350" cy="68579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3665854" cy="6858000"/>
            </a:xfrm>
            <a:custGeom>
              <a:avLst/>
              <a:gdLst/>
              <a:ahLst/>
              <a:cxnLst/>
              <a:rect l="l" t="t" r="r" b="b"/>
              <a:pathLst>
                <a:path w="3665854" h="6858000">
                  <a:moveTo>
                    <a:pt x="3665601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665601" y="6858000"/>
                  </a:lnTo>
                  <a:lnTo>
                    <a:pt x="3665601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3665854" cy="6858000"/>
            </a:xfrm>
            <a:custGeom>
              <a:avLst/>
              <a:gdLst/>
              <a:ahLst/>
              <a:cxnLst/>
              <a:rect l="l" t="t" r="r" b="b"/>
              <a:pathLst>
                <a:path w="3665854" h="6858000">
                  <a:moveTo>
                    <a:pt x="0" y="6858000"/>
                  </a:moveTo>
                  <a:lnTo>
                    <a:pt x="3665601" y="6858000"/>
                  </a:lnTo>
                  <a:lnTo>
                    <a:pt x="3665601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485900" y="0"/>
              <a:ext cx="4361180" cy="6858000"/>
            </a:xfrm>
            <a:custGeom>
              <a:avLst/>
              <a:gdLst/>
              <a:ahLst/>
              <a:cxnLst/>
              <a:rect l="l" t="t" r="r" b="b"/>
              <a:pathLst>
                <a:path w="4361180" h="6858000">
                  <a:moveTo>
                    <a:pt x="4360926" y="0"/>
                  </a:moveTo>
                  <a:lnTo>
                    <a:pt x="2180463" y="0"/>
                  </a:lnTo>
                  <a:lnTo>
                    <a:pt x="0" y="3429000"/>
                  </a:lnTo>
                  <a:lnTo>
                    <a:pt x="2180463" y="6857999"/>
                  </a:lnTo>
                  <a:lnTo>
                    <a:pt x="4360926" y="6857999"/>
                  </a:lnTo>
                  <a:lnTo>
                    <a:pt x="2180463" y="3429000"/>
                  </a:lnTo>
                  <a:lnTo>
                    <a:pt x="4360926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6417696" cy="61150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4777105" cy="6858000"/>
            </a:xfrm>
            <a:custGeom>
              <a:avLst/>
              <a:gdLst/>
              <a:ahLst/>
              <a:cxnLst/>
              <a:rect l="l" t="t" r="r" b="b"/>
              <a:pathLst>
                <a:path w="4777105" h="6858000">
                  <a:moveTo>
                    <a:pt x="0" y="605817"/>
                  </a:moveTo>
                  <a:lnTo>
                    <a:pt x="3940595" y="6857996"/>
                  </a:lnTo>
                </a:path>
                <a:path w="4777105" h="6858000">
                  <a:moveTo>
                    <a:pt x="0" y="346403"/>
                  </a:moveTo>
                  <a:lnTo>
                    <a:pt x="4104045" y="6857996"/>
                  </a:lnTo>
                </a:path>
                <a:path w="4777105" h="6858000">
                  <a:moveTo>
                    <a:pt x="0" y="99348"/>
                  </a:moveTo>
                  <a:lnTo>
                    <a:pt x="4252889" y="6857996"/>
                  </a:lnTo>
                </a:path>
                <a:path w="4777105" h="6858000">
                  <a:moveTo>
                    <a:pt x="101004" y="0"/>
                  </a:moveTo>
                  <a:lnTo>
                    <a:pt x="4416464" y="6857996"/>
                  </a:lnTo>
                </a:path>
                <a:path w="4777105" h="6858000">
                  <a:moveTo>
                    <a:pt x="279766" y="0"/>
                  </a:moveTo>
                  <a:lnTo>
                    <a:pt x="4613245" y="6857996"/>
                  </a:lnTo>
                </a:path>
                <a:path w="4777105" h="6858000">
                  <a:moveTo>
                    <a:pt x="443271" y="0"/>
                  </a:moveTo>
                  <a:lnTo>
                    <a:pt x="4776694" y="6857996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99083" y="0"/>
              <a:ext cx="4490085" cy="6858000"/>
            </a:xfrm>
            <a:custGeom>
              <a:avLst/>
              <a:gdLst/>
              <a:ahLst/>
              <a:cxnLst/>
              <a:rect l="l" t="t" r="r" b="b"/>
              <a:pathLst>
                <a:path w="4490085" h="6858000">
                  <a:moveTo>
                    <a:pt x="0" y="0"/>
                  </a:moveTo>
                  <a:lnTo>
                    <a:pt x="4326438" y="6857996"/>
                  </a:lnTo>
                </a:path>
                <a:path w="4490085" h="6858000">
                  <a:moveTo>
                    <a:pt x="163519" y="0"/>
                  </a:moveTo>
                  <a:lnTo>
                    <a:pt x="4490013" y="6857996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921353" y="0"/>
              <a:ext cx="4326890" cy="6858000"/>
            </a:xfrm>
            <a:custGeom>
              <a:avLst/>
              <a:gdLst/>
              <a:ahLst/>
              <a:cxnLst/>
              <a:rect l="l" t="t" r="r" b="b"/>
              <a:pathLst>
                <a:path w="4326890" h="6858000">
                  <a:moveTo>
                    <a:pt x="0" y="0"/>
                  </a:moveTo>
                  <a:lnTo>
                    <a:pt x="4326493" y="6857996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084873" y="0"/>
              <a:ext cx="4483100" cy="6858000"/>
            </a:xfrm>
            <a:custGeom>
              <a:avLst/>
              <a:gdLst/>
              <a:ahLst/>
              <a:cxnLst/>
              <a:rect l="l" t="t" r="r" b="b"/>
              <a:pathLst>
                <a:path w="4483100" h="6858000">
                  <a:moveTo>
                    <a:pt x="0" y="0"/>
                  </a:moveTo>
                  <a:lnTo>
                    <a:pt x="4326548" y="6857996"/>
                  </a:lnTo>
                </a:path>
                <a:path w="4483100" h="6858000">
                  <a:moveTo>
                    <a:pt x="149635" y="0"/>
                  </a:moveTo>
                  <a:lnTo>
                    <a:pt x="4483059" y="6857996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398028" y="0"/>
              <a:ext cx="4830445" cy="6858000"/>
            </a:xfrm>
            <a:custGeom>
              <a:avLst/>
              <a:gdLst/>
              <a:ahLst/>
              <a:cxnLst/>
              <a:rect l="l" t="t" r="r" b="b"/>
              <a:pathLst>
                <a:path w="4830445" h="6858000">
                  <a:moveTo>
                    <a:pt x="0" y="0"/>
                  </a:moveTo>
                  <a:lnTo>
                    <a:pt x="4333478" y="6857996"/>
                  </a:lnTo>
                </a:path>
                <a:path w="4830445" h="6858000">
                  <a:moveTo>
                    <a:pt x="184431" y="0"/>
                  </a:moveTo>
                  <a:lnTo>
                    <a:pt x="4517820" y="6857996"/>
                  </a:lnTo>
                </a:path>
                <a:path w="4830445" h="6858000">
                  <a:moveTo>
                    <a:pt x="347951" y="0"/>
                  </a:moveTo>
                  <a:lnTo>
                    <a:pt x="4681395" y="6857996"/>
                  </a:lnTo>
                </a:path>
                <a:path w="4830445" h="6858000">
                  <a:moveTo>
                    <a:pt x="496726" y="0"/>
                  </a:moveTo>
                  <a:lnTo>
                    <a:pt x="4830115" y="6857996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2058204" y="0"/>
              <a:ext cx="4513580" cy="6858000"/>
            </a:xfrm>
            <a:custGeom>
              <a:avLst/>
              <a:gdLst/>
              <a:ahLst/>
              <a:cxnLst/>
              <a:rect l="l" t="t" r="r" b="b"/>
              <a:pathLst>
                <a:path w="4513580" h="6858000">
                  <a:moveTo>
                    <a:pt x="0" y="0"/>
                  </a:moveTo>
                  <a:lnTo>
                    <a:pt x="4333389" y="6857996"/>
                  </a:lnTo>
                </a:path>
                <a:path w="4513580" h="6858000">
                  <a:moveTo>
                    <a:pt x="179885" y="0"/>
                  </a:moveTo>
                  <a:lnTo>
                    <a:pt x="4513344" y="6857996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2401539" y="0"/>
              <a:ext cx="5142865" cy="6858000"/>
            </a:xfrm>
            <a:custGeom>
              <a:avLst/>
              <a:gdLst/>
              <a:ahLst/>
              <a:cxnLst/>
              <a:rect l="l" t="t" r="r" b="b"/>
              <a:pathLst>
                <a:path w="5142865" h="6858000">
                  <a:moveTo>
                    <a:pt x="0" y="0"/>
                  </a:moveTo>
                  <a:lnTo>
                    <a:pt x="4333458" y="6857996"/>
                  </a:lnTo>
                </a:path>
                <a:path w="5142865" h="6858000">
                  <a:moveTo>
                    <a:pt x="148790" y="0"/>
                  </a:moveTo>
                  <a:lnTo>
                    <a:pt x="4482179" y="6857996"/>
                  </a:lnTo>
                </a:path>
                <a:path w="5142865" h="6858000">
                  <a:moveTo>
                    <a:pt x="312366" y="0"/>
                  </a:moveTo>
                  <a:lnTo>
                    <a:pt x="4645755" y="6857996"/>
                  </a:lnTo>
                </a:path>
                <a:path w="5142865" h="6858000">
                  <a:moveTo>
                    <a:pt x="496669" y="0"/>
                  </a:moveTo>
                  <a:lnTo>
                    <a:pt x="4830093" y="6857996"/>
                  </a:lnTo>
                </a:path>
                <a:path w="5142865" h="6858000">
                  <a:moveTo>
                    <a:pt x="660245" y="0"/>
                  </a:moveTo>
                  <a:lnTo>
                    <a:pt x="4993669" y="6857996"/>
                  </a:lnTo>
                </a:path>
                <a:path w="5142865" h="6858000">
                  <a:moveTo>
                    <a:pt x="816077" y="0"/>
                  </a:moveTo>
                  <a:lnTo>
                    <a:pt x="5142516" y="6857996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381065" y="0"/>
              <a:ext cx="4326890" cy="6858000"/>
            </a:xfrm>
            <a:custGeom>
              <a:avLst/>
              <a:gdLst/>
              <a:ahLst/>
              <a:cxnLst/>
              <a:rect l="l" t="t" r="r" b="b"/>
              <a:pathLst>
                <a:path w="4326890" h="6858000">
                  <a:moveTo>
                    <a:pt x="0" y="0"/>
                  </a:moveTo>
                  <a:lnTo>
                    <a:pt x="4326438" y="6857996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3539815" y="0"/>
              <a:ext cx="4490085" cy="6858000"/>
            </a:xfrm>
            <a:custGeom>
              <a:avLst/>
              <a:gdLst/>
              <a:ahLst/>
              <a:cxnLst/>
              <a:rect l="l" t="t" r="r" b="b"/>
              <a:pathLst>
                <a:path w="4490084" h="6858000">
                  <a:moveTo>
                    <a:pt x="0" y="0"/>
                  </a:moveTo>
                  <a:lnTo>
                    <a:pt x="4326438" y="6857996"/>
                  </a:lnTo>
                </a:path>
                <a:path w="4490084" h="6858000">
                  <a:moveTo>
                    <a:pt x="163575" y="0"/>
                  </a:moveTo>
                  <a:lnTo>
                    <a:pt x="4490014" y="6857996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3853022" y="0"/>
              <a:ext cx="4333875" cy="6858000"/>
            </a:xfrm>
            <a:custGeom>
              <a:avLst/>
              <a:gdLst/>
              <a:ahLst/>
              <a:cxnLst/>
              <a:rect l="l" t="t" r="r" b="b"/>
              <a:pathLst>
                <a:path w="4333875" h="6858000">
                  <a:moveTo>
                    <a:pt x="0" y="0"/>
                  </a:moveTo>
                  <a:lnTo>
                    <a:pt x="4333423" y="6857996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4016471" y="0"/>
              <a:ext cx="4510405" cy="6858000"/>
            </a:xfrm>
            <a:custGeom>
              <a:avLst/>
              <a:gdLst/>
              <a:ahLst/>
              <a:cxnLst/>
              <a:rect l="l" t="t" r="r" b="b"/>
              <a:pathLst>
                <a:path w="4510405" h="6858000">
                  <a:moveTo>
                    <a:pt x="0" y="0"/>
                  </a:moveTo>
                  <a:lnTo>
                    <a:pt x="4333423" y="6857996"/>
                  </a:lnTo>
                </a:path>
                <a:path w="4510405" h="6858000">
                  <a:moveTo>
                    <a:pt x="194867" y="0"/>
                  </a:moveTo>
                  <a:lnTo>
                    <a:pt x="4510216" y="6857996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4374802" y="0"/>
              <a:ext cx="4315460" cy="6858000"/>
            </a:xfrm>
            <a:custGeom>
              <a:avLst/>
              <a:gdLst/>
              <a:ahLst/>
              <a:cxnLst/>
              <a:rect l="l" t="t" r="r" b="b"/>
              <a:pathLst>
                <a:path w="4315459" h="6858000">
                  <a:moveTo>
                    <a:pt x="0" y="0"/>
                  </a:moveTo>
                  <a:lnTo>
                    <a:pt x="4315459" y="6857996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4524448" y="0"/>
              <a:ext cx="4486275" cy="6858000"/>
            </a:xfrm>
            <a:custGeom>
              <a:avLst/>
              <a:gdLst/>
              <a:ahLst/>
              <a:cxnLst/>
              <a:rect l="l" t="t" r="r" b="b"/>
              <a:pathLst>
                <a:path w="4486275" h="6858000">
                  <a:moveTo>
                    <a:pt x="0" y="0"/>
                  </a:moveTo>
                  <a:lnTo>
                    <a:pt x="4322426" y="6857996"/>
                  </a:lnTo>
                </a:path>
                <a:path w="4486275" h="6858000">
                  <a:moveTo>
                    <a:pt x="163561" y="0"/>
                  </a:moveTo>
                  <a:lnTo>
                    <a:pt x="4485878" y="6857996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354888" y="2726512"/>
            <a:ext cx="4634230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FFFFFF"/>
                </a:solidFill>
              </a:rPr>
              <a:t>Разработка</a:t>
            </a:r>
            <a:r>
              <a:rPr dirty="0" sz="3600" spc="-50">
                <a:solidFill>
                  <a:srgbClr val="FFFFFF"/>
                </a:solidFill>
              </a:rPr>
              <a:t> </a:t>
            </a:r>
            <a:r>
              <a:rPr dirty="0" sz="3600" spc="-65">
                <a:solidFill>
                  <a:srgbClr val="FFFFFF"/>
                </a:solidFill>
              </a:rPr>
              <a:t>тестовых </a:t>
            </a:r>
            <a:endParaRPr sz="3600"/>
          </a:p>
        </p:txBody>
      </p:sp>
      <p:sp>
        <p:nvSpPr>
          <p:cNvPr id="22" name="object 22"/>
          <p:cNvSpPr txBox="1"/>
          <p:nvPr/>
        </p:nvSpPr>
        <p:spPr>
          <a:xfrm>
            <a:off x="354888" y="3275457"/>
            <a:ext cx="3757929" cy="22212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3600" spc="45">
                <a:solidFill>
                  <a:srgbClr val="FFFFFF"/>
                </a:solidFill>
                <a:latin typeface="Arial"/>
                <a:cs typeface="Arial"/>
              </a:rPr>
              <a:t>заданий  </a:t>
            </a:r>
            <a:r>
              <a:rPr dirty="0" sz="3600" spc="55">
                <a:solidFill>
                  <a:srgbClr val="FFFFFF"/>
                </a:solidFill>
                <a:latin typeface="Arial"/>
                <a:cs typeface="Arial"/>
              </a:rPr>
              <a:t>множественного  </a:t>
            </a:r>
            <a:r>
              <a:rPr dirty="0" sz="3600" spc="25">
                <a:solidFill>
                  <a:srgbClr val="FFFFFF"/>
                </a:solidFill>
                <a:latin typeface="Arial"/>
                <a:cs typeface="Arial"/>
              </a:rPr>
              <a:t>выбора. </a:t>
            </a:r>
            <a:r>
              <a:rPr dirty="0" sz="3600" spc="55">
                <a:solidFill>
                  <a:srgbClr val="FFFFFF"/>
                </a:solidFill>
                <a:latin typeface="Arial"/>
                <a:cs typeface="Arial"/>
              </a:rPr>
              <a:t>Основы  </a:t>
            </a:r>
            <a:r>
              <a:rPr dirty="0" sz="3600" spc="30">
                <a:solidFill>
                  <a:srgbClr val="FFFFFF"/>
                </a:solidFill>
                <a:latin typeface="Arial"/>
                <a:cs typeface="Arial"/>
              </a:rPr>
              <a:t>психометрики.</a:t>
            </a:r>
            <a:r>
              <a:rPr dirty="0" sz="36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sz="36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63525" y="6378575"/>
            <a:ext cx="3130550" cy="0"/>
          </a:xfrm>
          <a:custGeom>
            <a:avLst/>
            <a:gdLst/>
            <a:ahLst/>
            <a:cxnLst/>
            <a:rect l="l" t="t" r="r" b="b"/>
            <a:pathLst>
              <a:path w="3130550" h="0">
                <a:moveTo>
                  <a:pt x="0" y="0"/>
                </a:moveTo>
                <a:lnTo>
                  <a:pt x="313055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234492" y="6418275"/>
            <a:ext cx="3649345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spc="5">
                <a:solidFill>
                  <a:srgbClr val="FFFFFF"/>
                </a:solidFill>
                <a:latin typeface="Arial"/>
                <a:cs typeface="Arial"/>
              </a:rPr>
              <a:t>РОО </a:t>
            </a:r>
            <a:r>
              <a:rPr dirty="0" sz="1400" spc="10">
                <a:solidFill>
                  <a:srgbClr val="FFFFFF"/>
                </a:solidFill>
                <a:latin typeface="Arial"/>
                <a:cs typeface="Arial"/>
              </a:rPr>
              <a:t>«Национальный </a:t>
            </a:r>
            <a:r>
              <a:rPr dirty="0" sz="1400" spc="5">
                <a:solidFill>
                  <a:srgbClr val="FFFFFF"/>
                </a:solidFill>
                <a:latin typeface="Arial"/>
                <a:cs typeface="Arial"/>
              </a:rPr>
              <a:t>Центр </a:t>
            </a:r>
            <a:r>
              <a:rPr dirty="0" sz="1400" spc="15">
                <a:solidFill>
                  <a:srgbClr val="FFFFFF"/>
                </a:solidFill>
                <a:latin typeface="Arial"/>
                <a:cs typeface="Arial"/>
              </a:rPr>
              <a:t>Независимой  </a:t>
            </a:r>
            <a:r>
              <a:rPr dirty="0" sz="1400" spc="5">
                <a:solidFill>
                  <a:srgbClr val="FFFFFF"/>
                </a:solidFill>
                <a:latin typeface="Arial"/>
                <a:cs typeface="Arial"/>
              </a:rPr>
              <a:t>Экзаменации»</a:t>
            </a:r>
            <a:r>
              <a:rPr dirty="0" sz="14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92087" y="438150"/>
            <a:ext cx="762000" cy="762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1028191" y="522173"/>
            <a:ext cx="246062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15">
                <a:solidFill>
                  <a:srgbClr val="FFFFFF"/>
                </a:solidFill>
                <a:latin typeface="Arial"/>
                <a:cs typeface="Arial"/>
              </a:rPr>
              <a:t>Национальный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Центр</a:t>
            </a:r>
            <a:r>
              <a:rPr dirty="0" sz="18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28191" y="796797"/>
            <a:ext cx="306832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15">
                <a:solidFill>
                  <a:srgbClr val="FFFFFF"/>
                </a:solidFill>
                <a:latin typeface="Arial"/>
                <a:cs typeface="Arial"/>
              </a:rPr>
              <a:t>Независимой</a:t>
            </a:r>
            <a:r>
              <a:rPr dirty="0" sz="18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15">
                <a:solidFill>
                  <a:srgbClr val="FFFFFF"/>
                </a:solidFill>
                <a:latin typeface="Arial"/>
                <a:cs typeface="Arial"/>
              </a:rPr>
              <a:t>Экзаменации</a:t>
            </a:r>
            <a:r>
              <a:rPr dirty="0" sz="18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9143" y="446278"/>
            <a:ext cx="8267700" cy="8788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pc="35"/>
              <a:t>Использование </a:t>
            </a:r>
            <a:r>
              <a:rPr dirty="0" spc="-40"/>
              <a:t>средств </a:t>
            </a:r>
            <a:r>
              <a:rPr dirty="0" spc="-35"/>
              <a:t>мультимедиа </a:t>
            </a:r>
            <a:r>
              <a:rPr dirty="0" spc="10"/>
              <a:t>в </a:t>
            </a:r>
            <a:r>
              <a:rPr dirty="0" spc="-20"/>
              <a:t>качестве  </a:t>
            </a:r>
            <a:r>
              <a:rPr dirty="0" spc="-45"/>
              <a:t>элемента </a:t>
            </a:r>
            <a:r>
              <a:rPr dirty="0" spc="45"/>
              <a:t>краткого </a:t>
            </a:r>
            <a:r>
              <a:rPr dirty="0" spc="55"/>
              <a:t>клинического</a:t>
            </a:r>
            <a:r>
              <a:rPr dirty="0" spc="145"/>
              <a:t> </a:t>
            </a:r>
            <a:r>
              <a:rPr dirty="0" spc="50"/>
              <a:t>описания</a:t>
            </a:r>
            <a:r>
              <a:rPr dirty="0" spc="50"/>
              <a:t> 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5250" y="1485900"/>
          <a:ext cx="6013450" cy="4389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94400"/>
              </a:tblGrid>
              <a:tr h="2133600">
                <a:tc>
                  <a:txBody>
                    <a:bodyPr/>
                    <a:lstStyle/>
                    <a:p>
                      <a:pPr marL="9525">
                        <a:lnSpc>
                          <a:spcPts val="2840"/>
                        </a:lnSpc>
                      </a:pPr>
                      <a:r>
                        <a:rPr dirty="0" sz="2400">
                          <a:latin typeface="Carlito"/>
                          <a:cs typeface="Carlito"/>
                        </a:rPr>
                        <a:t>Во </a:t>
                      </a:r>
                      <a:r>
                        <a:rPr dirty="0" sz="2400" spc="-5">
                          <a:latin typeface="Carlito"/>
                          <a:cs typeface="Carlito"/>
                        </a:rPr>
                        <a:t>время </a:t>
                      </a:r>
                      <a:r>
                        <a:rPr dirty="0" sz="2400" spc="-10">
                          <a:latin typeface="Carlito"/>
                          <a:cs typeface="Carlito"/>
                        </a:rPr>
                        <a:t>профилактического осмотра,</a:t>
                      </a:r>
                      <a:r>
                        <a:rPr dirty="0" sz="2400" spc="-4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2400">
                          <a:latin typeface="Carlito"/>
                          <a:cs typeface="Carlito"/>
                        </a:rPr>
                        <a:t>3</a:t>
                      </a:r>
                      <a:endParaRPr sz="2400">
                        <a:latin typeface="Carlito"/>
                        <a:cs typeface="Carlito"/>
                      </a:endParaRPr>
                    </a:p>
                    <a:p>
                      <a:pPr marL="9525">
                        <a:lnSpc>
                          <a:spcPct val="100000"/>
                        </a:lnSpc>
                      </a:pPr>
                      <a:r>
                        <a:rPr dirty="0" sz="2400" spc="-5">
                          <a:latin typeface="Carlito"/>
                          <a:cs typeface="Carlito"/>
                        </a:rPr>
                        <a:t>месячному </a:t>
                      </a:r>
                      <a:r>
                        <a:rPr dirty="0" sz="2400">
                          <a:latin typeface="Carlito"/>
                          <a:cs typeface="Carlito"/>
                        </a:rPr>
                        <a:t>ребенку </a:t>
                      </a:r>
                      <a:r>
                        <a:rPr dirty="0" sz="2400" spc="-5">
                          <a:latin typeface="Carlito"/>
                          <a:cs typeface="Carlito"/>
                        </a:rPr>
                        <a:t>выставлен</a:t>
                      </a:r>
                      <a:r>
                        <a:rPr dirty="0" sz="2400" spc="-3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2400" spc="-5">
                          <a:latin typeface="Carlito"/>
                          <a:cs typeface="Carlito"/>
                        </a:rPr>
                        <a:t>диагноз:</a:t>
                      </a:r>
                      <a:endParaRPr sz="2400">
                        <a:latin typeface="Carlito"/>
                        <a:cs typeface="Carlito"/>
                      </a:endParaRPr>
                    </a:p>
                    <a:p>
                      <a:pPr marL="9525">
                        <a:lnSpc>
                          <a:spcPct val="100000"/>
                        </a:lnSpc>
                      </a:pPr>
                      <a:r>
                        <a:rPr dirty="0" sz="2400" spc="-5">
                          <a:latin typeface="Carlito"/>
                          <a:cs typeface="Carlito"/>
                        </a:rPr>
                        <a:t>Врожденная дисплазия</a:t>
                      </a:r>
                      <a:r>
                        <a:rPr dirty="0" sz="2400" spc="-2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2400" spc="-5">
                          <a:latin typeface="Carlito"/>
                          <a:cs typeface="Carlito"/>
                        </a:rPr>
                        <a:t>тазобедренных</a:t>
                      </a:r>
                      <a:endParaRPr sz="2400">
                        <a:latin typeface="Carlito"/>
                        <a:cs typeface="Carlito"/>
                      </a:endParaRPr>
                    </a:p>
                    <a:p>
                      <a:pPr marL="9525" marR="24765">
                        <a:lnSpc>
                          <a:spcPct val="100000"/>
                        </a:lnSpc>
                      </a:pPr>
                      <a:r>
                        <a:rPr dirty="0" sz="2400">
                          <a:latin typeface="Carlito"/>
                          <a:cs typeface="Carlito"/>
                        </a:rPr>
                        <a:t>суставов </a:t>
                      </a:r>
                      <a:r>
                        <a:rPr dirty="0" sz="2400" spc="-5">
                          <a:latin typeface="Carlito"/>
                          <a:cs typeface="Carlito"/>
                        </a:rPr>
                        <a:t>(Рис.). </a:t>
                      </a:r>
                      <a:r>
                        <a:rPr dirty="0" sz="2400" spc="-10">
                          <a:latin typeface="Carlito"/>
                          <a:cs typeface="Carlito"/>
                        </a:rPr>
                        <a:t>Какой </a:t>
                      </a:r>
                      <a:r>
                        <a:rPr dirty="0" sz="2400">
                          <a:latin typeface="Carlito"/>
                          <a:cs typeface="Carlito"/>
                        </a:rPr>
                        <a:t>из</a:t>
                      </a:r>
                      <a:r>
                        <a:rPr dirty="0" sz="2400" spc="-11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2400" spc="-5">
                          <a:latin typeface="Carlito"/>
                          <a:cs typeface="Carlito"/>
                        </a:rPr>
                        <a:t>нижеперечисленных  </a:t>
                      </a:r>
                      <a:r>
                        <a:rPr dirty="0" sz="2400" spc="-25">
                          <a:latin typeface="Carlito"/>
                          <a:cs typeface="Carlito"/>
                        </a:rPr>
                        <a:t>методов </a:t>
                      </a:r>
                      <a:r>
                        <a:rPr dirty="0" sz="2400" spc="-5">
                          <a:latin typeface="Carlito"/>
                          <a:cs typeface="Carlito"/>
                        </a:rPr>
                        <a:t>лечения </a:t>
                      </a:r>
                      <a:r>
                        <a:rPr dirty="0" sz="2400">
                          <a:latin typeface="Carlito"/>
                          <a:cs typeface="Carlito"/>
                        </a:rPr>
                        <a:t>Вы</a:t>
                      </a:r>
                      <a:r>
                        <a:rPr dirty="0" sz="2400" spc="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2400" spc="-10">
                          <a:latin typeface="Carlito"/>
                          <a:cs typeface="Carlito"/>
                        </a:rPr>
                        <a:t>предложите?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375285">
                <a:tc>
                  <a:txBody>
                    <a:bodyPr/>
                    <a:lstStyle/>
                    <a:p>
                      <a:pPr marL="9525">
                        <a:lnSpc>
                          <a:spcPts val="2840"/>
                        </a:lnSpc>
                      </a:pPr>
                      <a:r>
                        <a:rPr dirty="0" sz="2400">
                          <a:latin typeface="Carlito"/>
                          <a:cs typeface="Carlito"/>
                        </a:rPr>
                        <a:t>Лечение шиной</a:t>
                      </a:r>
                      <a:r>
                        <a:rPr dirty="0" sz="2400" spc="-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2400" spc="-15">
                          <a:latin typeface="Carlito"/>
                          <a:cs typeface="Carlito"/>
                        </a:rPr>
                        <a:t>Волкова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375284">
                <a:tc>
                  <a:txBody>
                    <a:bodyPr/>
                    <a:lstStyle/>
                    <a:p>
                      <a:pPr marL="9525">
                        <a:lnSpc>
                          <a:spcPts val="2845"/>
                        </a:lnSpc>
                      </a:pPr>
                      <a:r>
                        <a:rPr dirty="0" sz="2400">
                          <a:latin typeface="Carlito"/>
                          <a:cs typeface="Carlito"/>
                        </a:rPr>
                        <a:t>Лечение на шине</a:t>
                      </a:r>
                      <a:r>
                        <a:rPr dirty="0" sz="2400" spc="-10">
                          <a:latin typeface="Carlito"/>
                          <a:cs typeface="Carlito"/>
                        </a:rPr>
                        <a:t> Виленского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375285">
                <a:tc>
                  <a:txBody>
                    <a:bodyPr/>
                    <a:lstStyle/>
                    <a:p>
                      <a:pPr marL="9525">
                        <a:lnSpc>
                          <a:spcPts val="2845"/>
                        </a:lnSpc>
                      </a:pPr>
                      <a:r>
                        <a:rPr dirty="0" sz="2400">
                          <a:latin typeface="Carlito"/>
                          <a:cs typeface="Carlito"/>
                        </a:rPr>
                        <a:t>Лечение при </a:t>
                      </a:r>
                      <a:r>
                        <a:rPr dirty="0" sz="2400" spc="-5">
                          <a:latin typeface="Carlito"/>
                          <a:cs typeface="Carlito"/>
                        </a:rPr>
                        <a:t>помощи стремян</a:t>
                      </a:r>
                      <a:r>
                        <a:rPr dirty="0" sz="2400" spc="-2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2400" spc="-15">
                          <a:latin typeface="Carlito"/>
                          <a:cs typeface="Carlito"/>
                        </a:rPr>
                        <a:t>Павлика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375284">
                <a:tc>
                  <a:txBody>
                    <a:bodyPr/>
                    <a:lstStyle/>
                    <a:p>
                      <a:pPr marL="9525">
                        <a:lnSpc>
                          <a:spcPts val="2845"/>
                        </a:lnSpc>
                      </a:pPr>
                      <a:r>
                        <a:rPr dirty="0" sz="2400">
                          <a:latin typeface="Carlito"/>
                          <a:cs typeface="Carlito"/>
                        </a:rPr>
                        <a:t>Лечение шиной</a:t>
                      </a:r>
                      <a:r>
                        <a:rPr dirty="0" sz="2400" spc="-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2400" spc="-20">
                          <a:latin typeface="Carlito"/>
                          <a:cs typeface="Carlito"/>
                        </a:rPr>
                        <a:t>ЦИТО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741362">
                <a:tc>
                  <a:txBody>
                    <a:bodyPr/>
                    <a:lstStyle/>
                    <a:p>
                      <a:pPr marL="9525" marR="1151890">
                        <a:lnSpc>
                          <a:spcPts val="2880"/>
                        </a:lnSpc>
                        <a:spcBef>
                          <a:spcPts val="60"/>
                        </a:spcBef>
                      </a:pPr>
                      <a:r>
                        <a:rPr dirty="0" sz="2400">
                          <a:latin typeface="Carlito"/>
                          <a:cs typeface="Carlito"/>
                        </a:rPr>
                        <a:t>Лечение </a:t>
                      </a:r>
                      <a:r>
                        <a:rPr dirty="0" sz="2400" spc="-20">
                          <a:latin typeface="Carlito"/>
                          <a:cs typeface="Carlito"/>
                        </a:rPr>
                        <a:t>подушкой </a:t>
                      </a:r>
                      <a:r>
                        <a:rPr dirty="0" sz="2400" spc="-10">
                          <a:latin typeface="Carlito"/>
                          <a:cs typeface="Carlito"/>
                        </a:rPr>
                        <a:t>Фрейка, широкое  пеленание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B="0" marT="76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6096000" y="1487550"/>
            <a:ext cx="6095999" cy="3775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9143" y="446278"/>
            <a:ext cx="8267700" cy="8788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pc="35"/>
              <a:t>Использование </a:t>
            </a:r>
            <a:r>
              <a:rPr dirty="0" spc="-40"/>
              <a:t>средств </a:t>
            </a:r>
            <a:r>
              <a:rPr dirty="0" spc="-35"/>
              <a:t>мультимедиа </a:t>
            </a:r>
            <a:r>
              <a:rPr dirty="0" spc="10"/>
              <a:t>в </a:t>
            </a:r>
            <a:r>
              <a:rPr dirty="0" spc="-20"/>
              <a:t>качестве  </a:t>
            </a:r>
            <a:r>
              <a:rPr dirty="0" spc="-45"/>
              <a:t>элемента </a:t>
            </a:r>
            <a:r>
              <a:rPr dirty="0" spc="45"/>
              <a:t>краткого </a:t>
            </a:r>
            <a:r>
              <a:rPr dirty="0" spc="55"/>
              <a:t>клинического</a:t>
            </a:r>
            <a:r>
              <a:rPr dirty="0" spc="145"/>
              <a:t> </a:t>
            </a:r>
            <a:r>
              <a:rPr dirty="0" spc="50"/>
              <a:t>описания</a:t>
            </a:r>
            <a:r>
              <a:rPr dirty="0" spc="50"/>
              <a:t> 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79387" y="1508125"/>
          <a:ext cx="6526530" cy="51911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07480"/>
              </a:tblGrid>
              <a:tr h="3302000">
                <a:tc>
                  <a:txBody>
                    <a:bodyPr/>
                    <a:lstStyle/>
                    <a:p>
                      <a:pPr marL="9525" marR="867410">
                        <a:lnSpc>
                          <a:spcPts val="2880"/>
                        </a:lnSpc>
                        <a:spcBef>
                          <a:spcPts val="50"/>
                        </a:spcBef>
                      </a:pPr>
                      <a:r>
                        <a:rPr dirty="0" sz="2400">
                          <a:latin typeface="Carlito"/>
                          <a:cs typeface="Carlito"/>
                        </a:rPr>
                        <a:t>К </a:t>
                      </a:r>
                      <a:r>
                        <a:rPr dirty="0" sz="2400" spc="-15">
                          <a:latin typeface="Carlito"/>
                          <a:cs typeface="Carlito"/>
                        </a:rPr>
                        <a:t>детскому </a:t>
                      </a:r>
                      <a:r>
                        <a:rPr dirty="0" sz="2400" spc="-5">
                          <a:latin typeface="Carlito"/>
                          <a:cs typeface="Carlito"/>
                        </a:rPr>
                        <a:t>хирургу обратились </a:t>
                      </a:r>
                      <a:r>
                        <a:rPr dirty="0" sz="2400" spc="-25">
                          <a:latin typeface="Carlito"/>
                          <a:cs typeface="Carlito"/>
                        </a:rPr>
                        <a:t>родители  </a:t>
                      </a:r>
                      <a:r>
                        <a:rPr dirty="0" sz="2400" spc="-5">
                          <a:latin typeface="Carlito"/>
                          <a:cs typeface="Carlito"/>
                        </a:rPr>
                        <a:t>шестилетнего </a:t>
                      </a:r>
                      <a:r>
                        <a:rPr dirty="0" sz="2400" spc="-10">
                          <a:latin typeface="Carlito"/>
                          <a:cs typeface="Carlito"/>
                        </a:rPr>
                        <a:t>ребенка </a:t>
                      </a:r>
                      <a:r>
                        <a:rPr dirty="0" sz="2400">
                          <a:latin typeface="Carlito"/>
                          <a:cs typeface="Carlito"/>
                        </a:rPr>
                        <a:t>с </a:t>
                      </a:r>
                      <a:r>
                        <a:rPr dirty="0" sz="2400" spc="-5">
                          <a:latin typeface="Carlito"/>
                          <a:cs typeface="Carlito"/>
                        </a:rPr>
                        <a:t>жалобами </a:t>
                      </a:r>
                      <a:r>
                        <a:rPr dirty="0" sz="2400">
                          <a:latin typeface="Carlito"/>
                          <a:cs typeface="Carlito"/>
                        </a:rPr>
                        <a:t>на</a:t>
                      </a:r>
                      <a:r>
                        <a:rPr dirty="0" sz="2400" spc="-9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2400" spc="-15">
                          <a:latin typeface="Carlito"/>
                          <a:cs typeface="Carlito"/>
                        </a:rPr>
                        <a:t>боли</a:t>
                      </a:r>
                      <a:endParaRPr sz="2400">
                        <a:latin typeface="Carlito"/>
                        <a:cs typeface="Carlito"/>
                      </a:endParaRPr>
                    </a:p>
                    <a:p>
                      <a:pPr marL="9525" marR="364490">
                        <a:lnSpc>
                          <a:spcPts val="2880"/>
                        </a:lnSpc>
                        <a:spcBef>
                          <a:spcPts val="5"/>
                        </a:spcBef>
                      </a:pPr>
                      <a:r>
                        <a:rPr dirty="0" sz="2400" spc="-15">
                          <a:latin typeface="Carlito"/>
                          <a:cs typeface="Carlito"/>
                        </a:rPr>
                        <a:t>пульсирующего </a:t>
                      </a:r>
                      <a:r>
                        <a:rPr dirty="0" sz="2400" spc="-5">
                          <a:latin typeface="Carlito"/>
                          <a:cs typeface="Carlito"/>
                        </a:rPr>
                        <a:t>характера </a:t>
                      </a:r>
                      <a:r>
                        <a:rPr dirty="0" sz="2400">
                          <a:latin typeface="Carlito"/>
                          <a:cs typeface="Carlito"/>
                        </a:rPr>
                        <a:t>в </a:t>
                      </a:r>
                      <a:r>
                        <a:rPr dirty="0" sz="2400" spc="-10">
                          <a:latin typeface="Carlito"/>
                          <a:cs typeface="Carlito"/>
                        </a:rPr>
                        <a:t>области </a:t>
                      </a:r>
                      <a:r>
                        <a:rPr dirty="0" sz="2400" spc="-15">
                          <a:latin typeface="Carlito"/>
                          <a:cs typeface="Carlito"/>
                        </a:rPr>
                        <a:t>кончика </a:t>
                      </a:r>
                      <a:r>
                        <a:rPr dirty="0" sz="2400">
                          <a:latin typeface="Carlito"/>
                          <a:cs typeface="Carlito"/>
                        </a:rPr>
                        <a:t>2  пальца </a:t>
                      </a:r>
                      <a:r>
                        <a:rPr dirty="0" sz="2400" spc="-5">
                          <a:latin typeface="Carlito"/>
                          <a:cs typeface="Carlito"/>
                        </a:rPr>
                        <a:t>правой </a:t>
                      </a:r>
                      <a:r>
                        <a:rPr dirty="0" sz="2400">
                          <a:latin typeface="Carlito"/>
                          <a:cs typeface="Carlito"/>
                        </a:rPr>
                        <a:t>кисти. Во </a:t>
                      </a:r>
                      <a:r>
                        <a:rPr dirty="0" sz="2400" spc="-5">
                          <a:latin typeface="Carlito"/>
                          <a:cs typeface="Carlito"/>
                        </a:rPr>
                        <a:t>время </a:t>
                      </a:r>
                      <a:r>
                        <a:rPr dirty="0" sz="2400" spc="-10">
                          <a:latin typeface="Carlito"/>
                          <a:cs typeface="Carlito"/>
                        </a:rPr>
                        <a:t>осмотра</a:t>
                      </a:r>
                      <a:r>
                        <a:rPr dirty="0" sz="2400" spc="-9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2400" spc="-5">
                          <a:latin typeface="Carlito"/>
                          <a:cs typeface="Carlito"/>
                        </a:rPr>
                        <a:t>хирург</a:t>
                      </a:r>
                      <a:endParaRPr sz="2400">
                        <a:latin typeface="Carlito"/>
                        <a:cs typeface="Carlito"/>
                      </a:endParaRPr>
                    </a:p>
                    <a:p>
                      <a:pPr marL="9525">
                        <a:lnSpc>
                          <a:spcPts val="2785"/>
                        </a:lnSpc>
                      </a:pPr>
                      <a:r>
                        <a:rPr dirty="0" sz="2400" spc="-15">
                          <a:latin typeface="Carlito"/>
                          <a:cs typeface="Carlito"/>
                        </a:rPr>
                        <a:t>отметил </a:t>
                      </a:r>
                      <a:r>
                        <a:rPr dirty="0" sz="2400" spc="-5">
                          <a:latin typeface="Carlito"/>
                          <a:cs typeface="Carlito"/>
                        </a:rPr>
                        <a:t>гиперемию </a:t>
                      </a:r>
                      <a:r>
                        <a:rPr dirty="0" sz="2400">
                          <a:latin typeface="Carlito"/>
                          <a:cs typeface="Carlito"/>
                        </a:rPr>
                        <a:t>и </a:t>
                      </a:r>
                      <a:r>
                        <a:rPr dirty="0" sz="2400" spc="-15">
                          <a:latin typeface="Carlito"/>
                          <a:cs typeface="Carlito"/>
                        </a:rPr>
                        <a:t>отек </a:t>
                      </a:r>
                      <a:r>
                        <a:rPr dirty="0" sz="2400" spc="-10">
                          <a:latin typeface="Carlito"/>
                          <a:cs typeface="Carlito"/>
                        </a:rPr>
                        <a:t>тканей </a:t>
                      </a:r>
                      <a:r>
                        <a:rPr dirty="0" sz="2400" spc="-5">
                          <a:latin typeface="Carlito"/>
                          <a:cs typeface="Carlito"/>
                        </a:rPr>
                        <a:t>(Рис.).</a:t>
                      </a:r>
                      <a:r>
                        <a:rPr dirty="0" sz="2400" spc="3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2400" spc="-15">
                          <a:latin typeface="Carlito"/>
                          <a:cs typeface="Carlito"/>
                        </a:rPr>
                        <a:t>Боль</a:t>
                      </a:r>
                      <a:endParaRPr sz="2400">
                        <a:latin typeface="Carlito"/>
                        <a:cs typeface="Carlito"/>
                      </a:endParaRPr>
                    </a:p>
                    <a:p>
                      <a:pPr marL="9525">
                        <a:lnSpc>
                          <a:spcPct val="100000"/>
                        </a:lnSpc>
                      </a:pPr>
                      <a:r>
                        <a:rPr dirty="0" sz="2400">
                          <a:latin typeface="Carlito"/>
                          <a:cs typeface="Carlito"/>
                        </a:rPr>
                        <a:t>при </a:t>
                      </a:r>
                      <a:r>
                        <a:rPr dirty="0" sz="2400" spc="-5">
                          <a:latin typeface="Carlito"/>
                          <a:cs typeface="Carlito"/>
                        </a:rPr>
                        <a:t>пальпации. Движения </a:t>
                      </a:r>
                      <a:r>
                        <a:rPr dirty="0" sz="2400" spc="-10">
                          <a:latin typeface="Carlito"/>
                          <a:cs typeface="Carlito"/>
                        </a:rPr>
                        <a:t>резко</a:t>
                      </a:r>
                      <a:r>
                        <a:rPr dirty="0" sz="2400" spc="-3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2400" spc="-5">
                          <a:latin typeface="Carlito"/>
                          <a:cs typeface="Carlito"/>
                        </a:rPr>
                        <a:t>ограничены.</a:t>
                      </a:r>
                      <a:endParaRPr sz="2400">
                        <a:latin typeface="Carlito"/>
                        <a:cs typeface="Carlito"/>
                      </a:endParaRPr>
                    </a:p>
                    <a:p>
                      <a:pPr marL="9525" marR="1156335">
                        <a:lnSpc>
                          <a:spcPct val="100000"/>
                        </a:lnSpc>
                      </a:pPr>
                      <a:r>
                        <a:rPr dirty="0" sz="2400" spc="-10">
                          <a:latin typeface="Carlito"/>
                          <a:cs typeface="Carlito"/>
                        </a:rPr>
                        <a:t>Какой </a:t>
                      </a:r>
                      <a:r>
                        <a:rPr dirty="0" sz="2400">
                          <a:latin typeface="Carlito"/>
                          <a:cs typeface="Carlito"/>
                        </a:rPr>
                        <a:t>из </a:t>
                      </a:r>
                      <a:r>
                        <a:rPr dirty="0" sz="2400" spc="-5">
                          <a:latin typeface="Carlito"/>
                          <a:cs typeface="Carlito"/>
                        </a:rPr>
                        <a:t>нижеперечисленных диагнозов  </a:t>
                      </a:r>
                      <a:r>
                        <a:rPr dirty="0" sz="2400" spc="-10">
                          <a:latin typeface="Carlito"/>
                          <a:cs typeface="Carlito"/>
                        </a:rPr>
                        <a:t>наиболее </a:t>
                      </a:r>
                      <a:r>
                        <a:rPr dirty="0" sz="2400" spc="-5">
                          <a:latin typeface="Carlito"/>
                          <a:cs typeface="Carlito"/>
                        </a:rPr>
                        <a:t>вероятный?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B="0" marT="63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375285">
                <a:tc>
                  <a:txBody>
                    <a:bodyPr/>
                    <a:lstStyle/>
                    <a:p>
                      <a:pPr marL="9525">
                        <a:lnSpc>
                          <a:spcPts val="2845"/>
                        </a:lnSpc>
                      </a:pPr>
                      <a:r>
                        <a:rPr dirty="0" sz="2400" spc="-15">
                          <a:latin typeface="Carlito"/>
                          <a:cs typeface="Carlito"/>
                        </a:rPr>
                        <a:t>Кожный</a:t>
                      </a:r>
                      <a:r>
                        <a:rPr dirty="0" sz="2400" spc="-5">
                          <a:latin typeface="Carlito"/>
                          <a:cs typeface="Carlito"/>
                        </a:rPr>
                        <a:t> панариций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375284">
                <a:tc>
                  <a:txBody>
                    <a:bodyPr/>
                    <a:lstStyle/>
                    <a:p>
                      <a:pPr marL="9525">
                        <a:lnSpc>
                          <a:spcPts val="2845"/>
                        </a:lnSpc>
                      </a:pPr>
                      <a:r>
                        <a:rPr dirty="0" sz="2400" spc="-20">
                          <a:latin typeface="Carlito"/>
                          <a:cs typeface="Carlito"/>
                        </a:rPr>
                        <a:t>Подкожный</a:t>
                      </a:r>
                      <a:r>
                        <a:rPr dirty="0" sz="2400" spc="-5">
                          <a:latin typeface="Carlito"/>
                          <a:cs typeface="Carlito"/>
                        </a:rPr>
                        <a:t> панариций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375285">
                <a:tc>
                  <a:txBody>
                    <a:bodyPr/>
                    <a:lstStyle/>
                    <a:p>
                      <a:pPr marL="9525">
                        <a:lnSpc>
                          <a:spcPts val="2845"/>
                        </a:lnSpc>
                      </a:pPr>
                      <a:r>
                        <a:rPr dirty="0" sz="2400" spc="-15">
                          <a:latin typeface="Carlito"/>
                          <a:cs typeface="Carlito"/>
                        </a:rPr>
                        <a:t>Подногтевой</a:t>
                      </a:r>
                      <a:r>
                        <a:rPr dirty="0" sz="2400" spc="-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2400">
                          <a:latin typeface="Carlito"/>
                          <a:cs typeface="Carlito"/>
                        </a:rPr>
                        <a:t>панариций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375284">
                <a:tc>
                  <a:txBody>
                    <a:bodyPr/>
                    <a:lstStyle/>
                    <a:p>
                      <a:pPr marL="9525">
                        <a:lnSpc>
                          <a:spcPts val="2845"/>
                        </a:lnSpc>
                      </a:pPr>
                      <a:r>
                        <a:rPr dirty="0" sz="2400" spc="-5">
                          <a:latin typeface="Carlito"/>
                          <a:cs typeface="Carlito"/>
                        </a:rPr>
                        <a:t>Паронихия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375284">
                <a:tc>
                  <a:txBody>
                    <a:bodyPr/>
                    <a:lstStyle/>
                    <a:p>
                      <a:pPr marL="9525">
                        <a:lnSpc>
                          <a:spcPts val="2850"/>
                        </a:lnSpc>
                      </a:pPr>
                      <a:r>
                        <a:rPr dirty="0" sz="2400" spc="-10">
                          <a:latin typeface="Carlito"/>
                          <a:cs typeface="Carlito"/>
                        </a:rPr>
                        <a:t>Костный</a:t>
                      </a:r>
                      <a:r>
                        <a:rPr dirty="0" sz="2400" spc="-1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2400" spc="-5">
                          <a:latin typeface="Carlito"/>
                          <a:cs typeface="Carlito"/>
                        </a:rPr>
                        <a:t>панариций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6934200" y="1576450"/>
            <a:ext cx="5051425" cy="35194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69001" y="1514538"/>
            <a:ext cx="6722998" cy="4919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9143" y="446278"/>
            <a:ext cx="8267700" cy="8788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pc="35"/>
              <a:t>Использование </a:t>
            </a:r>
            <a:r>
              <a:rPr dirty="0" spc="-40"/>
              <a:t>средств </a:t>
            </a:r>
            <a:r>
              <a:rPr dirty="0" spc="-35"/>
              <a:t>мультимедиа </a:t>
            </a:r>
            <a:r>
              <a:rPr dirty="0" spc="10"/>
              <a:t>в </a:t>
            </a:r>
            <a:r>
              <a:rPr dirty="0" spc="-20"/>
              <a:t>качестве  </a:t>
            </a:r>
            <a:r>
              <a:rPr dirty="0" spc="-45"/>
              <a:t>элемента </a:t>
            </a:r>
            <a:r>
              <a:rPr dirty="0" spc="45"/>
              <a:t>краткого </a:t>
            </a:r>
            <a:r>
              <a:rPr dirty="0" spc="55"/>
              <a:t>клинического</a:t>
            </a:r>
            <a:r>
              <a:rPr dirty="0" spc="145"/>
              <a:t> </a:t>
            </a:r>
            <a:r>
              <a:rPr dirty="0" spc="50"/>
              <a:t>описания</a:t>
            </a:r>
            <a:r>
              <a:rPr dirty="0" spc="50"/>
              <a:t> 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79387" y="1508125"/>
          <a:ext cx="5131435" cy="48933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11750"/>
              </a:tblGrid>
              <a:tr h="2271776">
                <a:tc>
                  <a:txBody>
                    <a:bodyPr/>
                    <a:lstStyle/>
                    <a:p>
                      <a:pPr marL="9525" marR="83820">
                        <a:lnSpc>
                          <a:spcPts val="2880"/>
                        </a:lnSpc>
                        <a:spcBef>
                          <a:spcPts val="50"/>
                        </a:spcBef>
                      </a:pPr>
                      <a:r>
                        <a:rPr dirty="0" sz="2400">
                          <a:latin typeface="Carlito"/>
                          <a:cs typeface="Carlito"/>
                        </a:rPr>
                        <a:t>Мужчина 59 </a:t>
                      </a:r>
                      <a:r>
                        <a:rPr dirty="0" sz="2400" spc="-35">
                          <a:latin typeface="Carlito"/>
                          <a:cs typeface="Carlito"/>
                        </a:rPr>
                        <a:t>лет. </a:t>
                      </a:r>
                      <a:r>
                        <a:rPr dirty="0" sz="2400" spc="-15">
                          <a:latin typeface="Carlito"/>
                          <a:cs typeface="Carlito"/>
                        </a:rPr>
                        <a:t>Предъявляет </a:t>
                      </a:r>
                      <a:r>
                        <a:rPr dirty="0" sz="2400" spc="-10">
                          <a:latin typeface="Carlito"/>
                          <a:cs typeface="Carlito"/>
                        </a:rPr>
                        <a:t>жалобы  </a:t>
                      </a:r>
                      <a:r>
                        <a:rPr dirty="0" sz="2400">
                          <a:latin typeface="Carlito"/>
                          <a:cs typeface="Carlito"/>
                        </a:rPr>
                        <a:t>на </a:t>
                      </a:r>
                      <a:r>
                        <a:rPr dirty="0" sz="2400" spc="-5">
                          <a:latin typeface="Carlito"/>
                          <a:cs typeface="Carlito"/>
                        </a:rPr>
                        <a:t>выраженные </a:t>
                      </a:r>
                      <a:r>
                        <a:rPr dirty="0" sz="2400" spc="-15">
                          <a:latin typeface="Carlito"/>
                          <a:cs typeface="Carlito"/>
                        </a:rPr>
                        <a:t>боли </a:t>
                      </a:r>
                      <a:r>
                        <a:rPr dirty="0" sz="2400">
                          <a:latin typeface="Carlito"/>
                          <a:cs typeface="Carlito"/>
                        </a:rPr>
                        <a:t>в </a:t>
                      </a:r>
                      <a:r>
                        <a:rPr dirty="0" sz="2400" spc="-25">
                          <a:latin typeface="Carlito"/>
                          <a:cs typeface="Carlito"/>
                        </a:rPr>
                        <a:t>груди</a:t>
                      </a:r>
                      <a:r>
                        <a:rPr dirty="0" sz="2400" spc="-3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2400">
                          <a:latin typeface="Carlito"/>
                          <a:cs typeface="Carlito"/>
                        </a:rPr>
                        <a:t>без</a:t>
                      </a:r>
                      <a:endParaRPr sz="2400">
                        <a:latin typeface="Carlito"/>
                        <a:cs typeface="Carlito"/>
                      </a:endParaRPr>
                    </a:p>
                    <a:p>
                      <a:pPr marL="9525" marR="71120">
                        <a:lnSpc>
                          <a:spcPts val="2880"/>
                        </a:lnSpc>
                        <a:spcBef>
                          <a:spcPts val="5"/>
                        </a:spcBef>
                      </a:pPr>
                      <a:r>
                        <a:rPr dirty="0" sz="2400">
                          <a:latin typeface="Carlito"/>
                          <a:cs typeface="Carlito"/>
                        </a:rPr>
                        <a:t>иррадиации, </a:t>
                      </a:r>
                      <a:r>
                        <a:rPr dirty="0" sz="2400" spc="-10">
                          <a:latin typeface="Carlito"/>
                          <a:cs typeface="Carlito"/>
                        </a:rPr>
                        <a:t>длительностью </a:t>
                      </a:r>
                      <a:r>
                        <a:rPr dirty="0" sz="2400" spc="-25">
                          <a:latin typeface="Carlito"/>
                          <a:cs typeface="Carlito"/>
                        </a:rPr>
                        <a:t>около </a:t>
                      </a:r>
                      <a:r>
                        <a:rPr dirty="0" sz="2400">
                          <a:latin typeface="Carlito"/>
                          <a:cs typeface="Carlito"/>
                        </a:rPr>
                        <a:t>30  </a:t>
                      </a:r>
                      <a:r>
                        <a:rPr dirty="0" sz="2400" spc="-5">
                          <a:latin typeface="Carlito"/>
                          <a:cs typeface="Carlito"/>
                        </a:rPr>
                        <a:t>мин. </a:t>
                      </a:r>
                      <a:r>
                        <a:rPr dirty="0" sz="2400" spc="-10">
                          <a:latin typeface="Carlito"/>
                          <a:cs typeface="Carlito"/>
                        </a:rPr>
                        <a:t>Снято </a:t>
                      </a:r>
                      <a:r>
                        <a:rPr dirty="0" sz="2400">
                          <a:latin typeface="Carlito"/>
                          <a:cs typeface="Carlito"/>
                        </a:rPr>
                        <a:t>ЭКГ </a:t>
                      </a:r>
                      <a:r>
                        <a:rPr dirty="0" sz="2400" spc="-5">
                          <a:latin typeface="Carlito"/>
                          <a:cs typeface="Carlito"/>
                        </a:rPr>
                        <a:t>(см. рисунок). </a:t>
                      </a:r>
                      <a:r>
                        <a:rPr dirty="0" sz="2400" spc="-10">
                          <a:latin typeface="Carlito"/>
                          <a:cs typeface="Carlito"/>
                        </a:rPr>
                        <a:t>Какой</a:t>
                      </a:r>
                      <a:r>
                        <a:rPr dirty="0" sz="2400" spc="-10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2400">
                          <a:latin typeface="Carlito"/>
                          <a:cs typeface="Carlito"/>
                        </a:rPr>
                        <a:t>из</a:t>
                      </a:r>
                      <a:endParaRPr sz="2400">
                        <a:latin typeface="Carlito"/>
                        <a:cs typeface="Carlito"/>
                      </a:endParaRPr>
                    </a:p>
                    <a:p>
                      <a:pPr marL="9525">
                        <a:lnSpc>
                          <a:spcPts val="2785"/>
                        </a:lnSpc>
                      </a:pPr>
                      <a:r>
                        <a:rPr dirty="0" sz="2400" spc="-5">
                          <a:latin typeface="Carlito"/>
                          <a:cs typeface="Carlito"/>
                        </a:rPr>
                        <a:t>нижеперечисленных</a:t>
                      </a:r>
                      <a:r>
                        <a:rPr dirty="0" sz="2400" spc="-10">
                          <a:latin typeface="Carlito"/>
                          <a:cs typeface="Carlito"/>
                        </a:rPr>
                        <a:t> состояний</a:t>
                      </a:r>
                      <a:endParaRPr sz="2400">
                        <a:latin typeface="Carlito"/>
                        <a:cs typeface="Carlito"/>
                      </a:endParaRPr>
                    </a:p>
                    <a:p>
                      <a:pPr marL="9525">
                        <a:lnSpc>
                          <a:spcPct val="100000"/>
                        </a:lnSpc>
                      </a:pPr>
                      <a:r>
                        <a:rPr dirty="0" sz="2400" spc="-5">
                          <a:latin typeface="Carlito"/>
                          <a:cs typeface="Carlito"/>
                        </a:rPr>
                        <a:t>развилось </a:t>
                      </a:r>
                      <a:r>
                        <a:rPr dirty="0" sz="2400">
                          <a:latin typeface="Carlito"/>
                          <a:cs typeface="Carlito"/>
                        </a:rPr>
                        <a:t>у</a:t>
                      </a:r>
                      <a:r>
                        <a:rPr dirty="0" sz="2400" spc="-2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2400" spc="-5">
                          <a:latin typeface="Carlito"/>
                          <a:cs typeface="Carlito"/>
                        </a:rPr>
                        <a:t>пациента?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B="0" marT="63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741299">
                <a:tc>
                  <a:txBody>
                    <a:bodyPr/>
                    <a:lstStyle/>
                    <a:p>
                      <a:pPr marL="9525" marR="735965">
                        <a:lnSpc>
                          <a:spcPts val="2880"/>
                        </a:lnSpc>
                        <a:spcBef>
                          <a:spcPts val="55"/>
                        </a:spcBef>
                      </a:pPr>
                      <a:r>
                        <a:rPr dirty="0" sz="2400" spc="-5">
                          <a:latin typeface="Carlito"/>
                          <a:cs typeface="Carlito"/>
                        </a:rPr>
                        <a:t>острый </a:t>
                      </a:r>
                      <a:r>
                        <a:rPr dirty="0" sz="2400" spc="-10">
                          <a:latin typeface="Carlito"/>
                          <a:cs typeface="Carlito"/>
                        </a:rPr>
                        <a:t>коронарный </a:t>
                      </a:r>
                      <a:r>
                        <a:rPr dirty="0" sz="2400">
                          <a:latin typeface="Carlito"/>
                          <a:cs typeface="Carlito"/>
                        </a:rPr>
                        <a:t>синдром без  </a:t>
                      </a:r>
                      <a:r>
                        <a:rPr dirty="0" sz="2400" spc="-20">
                          <a:latin typeface="Carlito"/>
                          <a:cs typeface="Carlito"/>
                        </a:rPr>
                        <a:t>подъема </a:t>
                      </a:r>
                      <a:r>
                        <a:rPr dirty="0" sz="2400" spc="-10">
                          <a:latin typeface="Carlito"/>
                          <a:cs typeface="Carlito"/>
                        </a:rPr>
                        <a:t>сегмента ST</a:t>
                      </a:r>
                      <a:r>
                        <a:rPr dirty="0" sz="2400" spc="1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2400">
                          <a:latin typeface="Carlito"/>
                          <a:cs typeface="Carlito"/>
                        </a:rPr>
                        <a:t>+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B="0" marT="69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741426">
                <a:tc>
                  <a:txBody>
                    <a:bodyPr/>
                    <a:lstStyle/>
                    <a:p>
                      <a:pPr marL="9525" marR="1050290">
                        <a:lnSpc>
                          <a:spcPts val="2880"/>
                        </a:lnSpc>
                        <a:spcBef>
                          <a:spcPts val="60"/>
                        </a:spcBef>
                      </a:pPr>
                      <a:r>
                        <a:rPr dirty="0" sz="2400" spc="-5">
                          <a:latin typeface="Carlito"/>
                          <a:cs typeface="Carlito"/>
                        </a:rPr>
                        <a:t>острый </a:t>
                      </a:r>
                      <a:r>
                        <a:rPr dirty="0" sz="2400" spc="-10">
                          <a:latin typeface="Carlito"/>
                          <a:cs typeface="Carlito"/>
                        </a:rPr>
                        <a:t>коронарный </a:t>
                      </a:r>
                      <a:r>
                        <a:rPr dirty="0" sz="2400">
                          <a:latin typeface="Carlito"/>
                          <a:cs typeface="Carlito"/>
                        </a:rPr>
                        <a:t>синдром с  </a:t>
                      </a:r>
                      <a:r>
                        <a:rPr dirty="0" sz="2400" spc="-20">
                          <a:latin typeface="Carlito"/>
                          <a:cs typeface="Carlito"/>
                        </a:rPr>
                        <a:t>подъемом </a:t>
                      </a:r>
                      <a:r>
                        <a:rPr dirty="0" sz="2400" spc="-10">
                          <a:latin typeface="Carlito"/>
                          <a:cs typeface="Carlito"/>
                        </a:rPr>
                        <a:t>сегмента</a:t>
                      </a:r>
                      <a:r>
                        <a:rPr dirty="0" sz="2400" spc="1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2400" spc="-10">
                          <a:latin typeface="Carlito"/>
                          <a:cs typeface="Carlito"/>
                        </a:rPr>
                        <a:t>ST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B="0" marT="76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375221">
                <a:tc>
                  <a:txBody>
                    <a:bodyPr/>
                    <a:lstStyle/>
                    <a:p>
                      <a:pPr marL="9525">
                        <a:lnSpc>
                          <a:spcPts val="2845"/>
                        </a:lnSpc>
                      </a:pPr>
                      <a:r>
                        <a:rPr dirty="0" sz="2400">
                          <a:latin typeface="Carlito"/>
                          <a:cs typeface="Carlito"/>
                        </a:rPr>
                        <a:t>АВ- </a:t>
                      </a:r>
                      <a:r>
                        <a:rPr dirty="0" sz="2400" spc="-15">
                          <a:latin typeface="Carlito"/>
                          <a:cs typeface="Carlito"/>
                        </a:rPr>
                        <a:t>блокада </a:t>
                      </a:r>
                      <a:r>
                        <a:rPr dirty="0" sz="2400">
                          <a:latin typeface="Carlito"/>
                          <a:cs typeface="Carlito"/>
                        </a:rPr>
                        <a:t>3</a:t>
                      </a:r>
                      <a:r>
                        <a:rPr dirty="0" sz="2400" spc="-3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2400" spc="-5">
                          <a:latin typeface="Carlito"/>
                          <a:cs typeface="Carlito"/>
                        </a:rPr>
                        <a:t>степени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375284">
                <a:tc>
                  <a:txBody>
                    <a:bodyPr/>
                    <a:lstStyle/>
                    <a:p>
                      <a:pPr marL="9525">
                        <a:lnSpc>
                          <a:spcPts val="2845"/>
                        </a:lnSpc>
                      </a:pPr>
                      <a:r>
                        <a:rPr dirty="0" sz="2400" spc="-5">
                          <a:latin typeface="Carlito"/>
                          <a:cs typeface="Carlito"/>
                        </a:rPr>
                        <a:t>синоатриальная</a:t>
                      </a:r>
                      <a:r>
                        <a:rPr dirty="0" sz="2400" spc="-1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2400" spc="-15">
                          <a:latin typeface="Carlito"/>
                          <a:cs typeface="Carlito"/>
                        </a:rPr>
                        <a:t>блокада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375285">
                <a:tc>
                  <a:txBody>
                    <a:bodyPr/>
                    <a:lstStyle/>
                    <a:p>
                      <a:pPr marL="9525">
                        <a:lnSpc>
                          <a:spcPts val="2845"/>
                        </a:lnSpc>
                      </a:pPr>
                      <a:r>
                        <a:rPr dirty="0" sz="2400" spc="-10">
                          <a:latin typeface="Carlito"/>
                          <a:cs typeface="Carlito"/>
                        </a:rPr>
                        <a:t>трепетание</a:t>
                      </a:r>
                      <a:r>
                        <a:rPr dirty="0" sz="240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2400" spc="-15">
                          <a:latin typeface="Carlito"/>
                          <a:cs typeface="Carlito"/>
                        </a:rPr>
                        <a:t>предсердий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88325" y="973200"/>
            <a:ext cx="4003674" cy="57292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pc="35"/>
              <a:t>Использование </a:t>
            </a:r>
            <a:r>
              <a:rPr dirty="0" spc="-40"/>
              <a:t>средств </a:t>
            </a:r>
            <a:r>
              <a:rPr dirty="0" spc="-35"/>
              <a:t>мультимедиа </a:t>
            </a:r>
            <a:r>
              <a:rPr dirty="0" spc="5"/>
              <a:t>в  </a:t>
            </a:r>
            <a:r>
              <a:rPr dirty="0" spc="-20"/>
              <a:t>качестве </a:t>
            </a:r>
            <a:r>
              <a:rPr dirty="0" spc="-45"/>
              <a:t>элемента </a:t>
            </a:r>
            <a:r>
              <a:rPr dirty="0" spc="45"/>
              <a:t>краткого </a:t>
            </a:r>
            <a:r>
              <a:rPr dirty="0" spc="55"/>
              <a:t>клинического  </a:t>
            </a:r>
            <a:r>
              <a:rPr dirty="0" spc="45"/>
              <a:t>описания</a:t>
            </a:r>
            <a:r>
              <a:rPr dirty="0" spc="50"/>
              <a:t> 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14300" y="1708150"/>
          <a:ext cx="7877175" cy="5149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58125"/>
              </a:tblGrid>
              <a:tr h="2997200">
                <a:tc>
                  <a:txBody>
                    <a:bodyPr/>
                    <a:lstStyle/>
                    <a:p>
                      <a:pPr marL="8890">
                        <a:lnSpc>
                          <a:spcPts val="3304"/>
                        </a:lnSpc>
                      </a:pPr>
                      <a:r>
                        <a:rPr dirty="0" sz="2800" spc="-15">
                          <a:latin typeface="Carlito"/>
                          <a:cs typeface="Carlito"/>
                        </a:rPr>
                        <a:t>Больной </a:t>
                      </a:r>
                      <a:r>
                        <a:rPr dirty="0" sz="2800" spc="-5">
                          <a:latin typeface="Carlito"/>
                          <a:cs typeface="Carlito"/>
                        </a:rPr>
                        <a:t>65 </a:t>
                      </a:r>
                      <a:r>
                        <a:rPr dirty="0" sz="2800" spc="-10">
                          <a:latin typeface="Carlito"/>
                          <a:cs typeface="Carlito"/>
                        </a:rPr>
                        <a:t>лет </a:t>
                      </a:r>
                      <a:r>
                        <a:rPr dirty="0" sz="2800" spc="-5">
                          <a:latin typeface="Carlito"/>
                          <a:cs typeface="Carlito"/>
                        </a:rPr>
                        <a:t>поступил в </a:t>
                      </a:r>
                      <a:r>
                        <a:rPr dirty="0" sz="2800" spc="-10">
                          <a:latin typeface="Carlito"/>
                          <a:cs typeface="Carlito"/>
                        </a:rPr>
                        <a:t>приемный </a:t>
                      </a:r>
                      <a:r>
                        <a:rPr dirty="0" sz="2800" spc="-15">
                          <a:latin typeface="Carlito"/>
                          <a:cs typeface="Carlito"/>
                        </a:rPr>
                        <a:t>покой.</a:t>
                      </a:r>
                      <a:r>
                        <a:rPr dirty="0" sz="2800" spc="114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2800" spc="-10">
                          <a:latin typeface="Carlito"/>
                          <a:cs typeface="Carlito"/>
                        </a:rPr>
                        <a:t>Со</a:t>
                      </a:r>
                      <a:endParaRPr sz="2800">
                        <a:latin typeface="Carlito"/>
                        <a:cs typeface="Carlito"/>
                      </a:endParaRPr>
                    </a:p>
                    <a:p>
                      <a:pPr marL="8890" marR="13335">
                        <a:lnSpc>
                          <a:spcPct val="100000"/>
                        </a:lnSpc>
                      </a:pPr>
                      <a:r>
                        <a:rPr dirty="0" sz="2800" spc="-5">
                          <a:latin typeface="Carlito"/>
                          <a:cs typeface="Carlito"/>
                        </a:rPr>
                        <a:t>слов травма </a:t>
                      </a:r>
                      <a:r>
                        <a:rPr dirty="0" sz="2800" spc="-20">
                          <a:latin typeface="Carlito"/>
                          <a:cs typeface="Carlito"/>
                        </a:rPr>
                        <a:t>несколько </a:t>
                      </a:r>
                      <a:r>
                        <a:rPr dirty="0" sz="2800" spc="-5">
                          <a:latin typeface="Carlito"/>
                          <a:cs typeface="Carlito"/>
                        </a:rPr>
                        <a:t>часов </a:t>
                      </a:r>
                      <a:r>
                        <a:rPr dirty="0" sz="2800" spc="-20">
                          <a:latin typeface="Carlito"/>
                          <a:cs typeface="Carlito"/>
                        </a:rPr>
                        <a:t>до </a:t>
                      </a:r>
                      <a:r>
                        <a:rPr dirty="0" sz="2800" spc="-5">
                          <a:latin typeface="Carlito"/>
                          <a:cs typeface="Carlito"/>
                        </a:rPr>
                        <a:t>поступления, </a:t>
                      </a:r>
                      <a:r>
                        <a:rPr dirty="0" sz="2800" spc="-15">
                          <a:latin typeface="Carlito"/>
                          <a:cs typeface="Carlito"/>
                        </a:rPr>
                        <a:t>дома  </a:t>
                      </a:r>
                      <a:r>
                        <a:rPr dirty="0" sz="2800" spc="-25">
                          <a:latin typeface="Carlito"/>
                          <a:cs typeface="Carlito"/>
                        </a:rPr>
                        <a:t>подскользнулся </a:t>
                      </a:r>
                      <a:r>
                        <a:rPr dirty="0" sz="2800" spc="-5">
                          <a:latin typeface="Carlito"/>
                          <a:cs typeface="Carlito"/>
                        </a:rPr>
                        <a:t>и упал </a:t>
                      </a:r>
                      <a:r>
                        <a:rPr dirty="0" sz="2800">
                          <a:latin typeface="Carlito"/>
                          <a:cs typeface="Carlito"/>
                        </a:rPr>
                        <a:t>на </a:t>
                      </a:r>
                      <a:r>
                        <a:rPr dirty="0" sz="2800" spc="-5">
                          <a:latin typeface="Carlito"/>
                          <a:cs typeface="Carlito"/>
                        </a:rPr>
                        <a:t>правый бок. </a:t>
                      </a:r>
                      <a:r>
                        <a:rPr dirty="0" sz="2800" spc="-10">
                          <a:latin typeface="Carlito"/>
                          <a:cs typeface="Carlito"/>
                        </a:rPr>
                        <a:t>Осмотрен  </a:t>
                      </a:r>
                      <a:r>
                        <a:rPr dirty="0" sz="2800" spc="-15">
                          <a:latin typeface="Carlito"/>
                          <a:cs typeface="Carlito"/>
                        </a:rPr>
                        <a:t>травматологом, </a:t>
                      </a:r>
                      <a:r>
                        <a:rPr dirty="0" sz="2800" spc="-20">
                          <a:latin typeface="Carlito"/>
                          <a:cs typeface="Carlito"/>
                        </a:rPr>
                        <a:t>сделан </a:t>
                      </a:r>
                      <a:r>
                        <a:rPr dirty="0" sz="2800" spc="-10">
                          <a:latin typeface="Carlito"/>
                          <a:cs typeface="Carlito"/>
                        </a:rPr>
                        <a:t>рентген </a:t>
                      </a:r>
                      <a:r>
                        <a:rPr dirty="0" sz="2800" spc="-5">
                          <a:latin typeface="Carlito"/>
                          <a:cs typeface="Carlito"/>
                        </a:rPr>
                        <a:t>снимок</a:t>
                      </a:r>
                      <a:r>
                        <a:rPr dirty="0" sz="2800" spc="3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2800">
                          <a:latin typeface="Carlito"/>
                          <a:cs typeface="Carlito"/>
                        </a:rPr>
                        <a:t>(см.</a:t>
                      </a:r>
                      <a:endParaRPr sz="2800">
                        <a:latin typeface="Carlito"/>
                        <a:cs typeface="Carlito"/>
                      </a:endParaRPr>
                    </a:p>
                    <a:p>
                      <a:pPr marL="8890" marR="1485265">
                        <a:lnSpc>
                          <a:spcPct val="100000"/>
                        </a:lnSpc>
                      </a:pPr>
                      <a:r>
                        <a:rPr dirty="0" sz="2800" spc="-15">
                          <a:latin typeface="Carlito"/>
                          <a:cs typeface="Carlito"/>
                        </a:rPr>
                        <a:t>вложение). Какой </a:t>
                      </a:r>
                      <a:r>
                        <a:rPr dirty="0" sz="2800" spc="-5">
                          <a:latin typeface="Carlito"/>
                          <a:cs typeface="Carlito"/>
                        </a:rPr>
                        <a:t>из нижеперечисленных  диагнозов </a:t>
                      </a:r>
                      <a:r>
                        <a:rPr dirty="0" sz="2800" spc="-10">
                          <a:latin typeface="Carlito"/>
                          <a:cs typeface="Carlito"/>
                        </a:rPr>
                        <a:t>наиболее</a:t>
                      </a:r>
                      <a:r>
                        <a:rPr dirty="0" sz="2800" spc="-5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2800" spc="-5">
                          <a:latin typeface="Carlito"/>
                          <a:cs typeface="Carlito"/>
                        </a:rPr>
                        <a:t>вероятный?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436499">
                <a:tc>
                  <a:txBody>
                    <a:bodyPr/>
                    <a:lstStyle/>
                    <a:p>
                      <a:pPr marL="8890">
                        <a:lnSpc>
                          <a:spcPts val="3310"/>
                        </a:lnSpc>
                      </a:pPr>
                      <a:r>
                        <a:rPr dirty="0" sz="2800" spc="-20">
                          <a:latin typeface="Carlito"/>
                          <a:cs typeface="Carlito"/>
                        </a:rPr>
                        <a:t>Подвертельный </a:t>
                      </a:r>
                      <a:r>
                        <a:rPr dirty="0" sz="2800" spc="-15">
                          <a:latin typeface="Carlito"/>
                          <a:cs typeface="Carlito"/>
                        </a:rPr>
                        <a:t>перелом </a:t>
                      </a:r>
                      <a:r>
                        <a:rPr dirty="0" sz="2800" spc="-10">
                          <a:latin typeface="Carlito"/>
                          <a:cs typeface="Carlito"/>
                        </a:rPr>
                        <a:t>бедренной</a:t>
                      </a:r>
                      <a:r>
                        <a:rPr dirty="0" sz="2800" spc="3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2800" spc="-15">
                          <a:latin typeface="Carlito"/>
                          <a:cs typeface="Carlito"/>
                        </a:rPr>
                        <a:t>кости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436625">
                <a:tc>
                  <a:txBody>
                    <a:bodyPr/>
                    <a:lstStyle/>
                    <a:p>
                      <a:pPr marL="8890">
                        <a:lnSpc>
                          <a:spcPts val="3310"/>
                        </a:lnSpc>
                      </a:pPr>
                      <a:r>
                        <a:rPr dirty="0" sz="2800" spc="-20">
                          <a:latin typeface="Carlito"/>
                          <a:cs typeface="Carlito"/>
                        </a:rPr>
                        <a:t>Трансцервикальный </a:t>
                      </a:r>
                      <a:r>
                        <a:rPr dirty="0" sz="2800" spc="-15">
                          <a:latin typeface="Carlito"/>
                          <a:cs typeface="Carlito"/>
                        </a:rPr>
                        <a:t>перелом </a:t>
                      </a:r>
                      <a:r>
                        <a:rPr dirty="0" sz="2800" spc="-10">
                          <a:latin typeface="Carlito"/>
                          <a:cs typeface="Carlito"/>
                        </a:rPr>
                        <a:t>бедренной</a:t>
                      </a:r>
                      <a:r>
                        <a:rPr dirty="0" sz="2800" spc="2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2800" spc="-15">
                          <a:latin typeface="Carlito"/>
                          <a:cs typeface="Carlito"/>
                        </a:rPr>
                        <a:t>кости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436562">
                <a:tc>
                  <a:txBody>
                    <a:bodyPr/>
                    <a:lstStyle/>
                    <a:p>
                      <a:pPr marL="8890">
                        <a:lnSpc>
                          <a:spcPts val="3310"/>
                        </a:lnSpc>
                      </a:pPr>
                      <a:r>
                        <a:rPr dirty="0" sz="2800" spc="-10">
                          <a:latin typeface="Carlito"/>
                          <a:cs typeface="Carlito"/>
                        </a:rPr>
                        <a:t>Чрезвертельный </a:t>
                      </a:r>
                      <a:r>
                        <a:rPr dirty="0" sz="2800" spc="-15">
                          <a:latin typeface="Carlito"/>
                          <a:cs typeface="Carlito"/>
                        </a:rPr>
                        <a:t>перелом </a:t>
                      </a:r>
                      <a:r>
                        <a:rPr dirty="0" sz="2800" spc="-10">
                          <a:latin typeface="Carlito"/>
                          <a:cs typeface="Carlito"/>
                        </a:rPr>
                        <a:t>бедренной</a:t>
                      </a:r>
                      <a:r>
                        <a:rPr dirty="0" sz="2800" spc="3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2800" spc="-15">
                          <a:latin typeface="Carlito"/>
                          <a:cs typeface="Carlito"/>
                        </a:rPr>
                        <a:t>кости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436562">
                <a:tc>
                  <a:txBody>
                    <a:bodyPr/>
                    <a:lstStyle/>
                    <a:p>
                      <a:pPr marL="8890">
                        <a:lnSpc>
                          <a:spcPts val="3310"/>
                        </a:lnSpc>
                      </a:pPr>
                      <a:r>
                        <a:rPr dirty="0" sz="2800" spc="-20">
                          <a:latin typeface="Carlito"/>
                          <a:cs typeface="Carlito"/>
                        </a:rPr>
                        <a:t>Трансцервикальный </a:t>
                      </a:r>
                      <a:r>
                        <a:rPr dirty="0" sz="2800" spc="-15">
                          <a:latin typeface="Carlito"/>
                          <a:cs typeface="Carlito"/>
                        </a:rPr>
                        <a:t>перелом </a:t>
                      </a:r>
                      <a:r>
                        <a:rPr dirty="0" sz="2800" spc="-10">
                          <a:latin typeface="Carlito"/>
                          <a:cs typeface="Carlito"/>
                        </a:rPr>
                        <a:t>бедренной </a:t>
                      </a:r>
                      <a:r>
                        <a:rPr dirty="0" sz="2800" spc="-15">
                          <a:latin typeface="Carlito"/>
                          <a:cs typeface="Carlito"/>
                        </a:rPr>
                        <a:t>кости</a:t>
                      </a:r>
                      <a:r>
                        <a:rPr dirty="0" sz="2800" spc="4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2800" spc="-5">
                          <a:latin typeface="Carlito"/>
                          <a:cs typeface="Carlito"/>
                        </a:rPr>
                        <a:t>+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400046">
                <a:tc>
                  <a:txBody>
                    <a:bodyPr/>
                    <a:lstStyle/>
                    <a:p>
                      <a:pPr marL="8890">
                        <a:lnSpc>
                          <a:spcPts val="3050"/>
                        </a:lnSpc>
                      </a:pPr>
                      <a:r>
                        <a:rPr dirty="0" sz="2800" spc="-10">
                          <a:latin typeface="Carlito"/>
                          <a:cs typeface="Carlito"/>
                        </a:rPr>
                        <a:t>Субкапитальный </a:t>
                      </a:r>
                      <a:r>
                        <a:rPr dirty="0" sz="2800" spc="-15">
                          <a:latin typeface="Carlito"/>
                          <a:cs typeface="Carlito"/>
                        </a:rPr>
                        <a:t>перелом </a:t>
                      </a:r>
                      <a:r>
                        <a:rPr dirty="0" sz="2800" spc="-10">
                          <a:latin typeface="Carlito"/>
                          <a:cs typeface="Carlito"/>
                        </a:rPr>
                        <a:t>бедренной</a:t>
                      </a:r>
                      <a:r>
                        <a:rPr dirty="0" sz="2800" spc="3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2800" spc="-15">
                          <a:latin typeface="Carlito"/>
                          <a:cs typeface="Carlito"/>
                        </a:rPr>
                        <a:t>кости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AEEF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44725" y="0"/>
            <a:ext cx="9804400" cy="6837680"/>
            <a:chOff x="2244725" y="0"/>
            <a:chExt cx="9804400" cy="6837680"/>
          </a:xfrm>
        </p:grpSpPr>
        <p:sp>
          <p:nvSpPr>
            <p:cNvPr id="3" name="object 3"/>
            <p:cNvSpPr/>
            <p:nvPr/>
          </p:nvSpPr>
          <p:spPr>
            <a:xfrm>
              <a:off x="2244725" y="0"/>
              <a:ext cx="7941945" cy="6837680"/>
            </a:xfrm>
            <a:custGeom>
              <a:avLst/>
              <a:gdLst/>
              <a:ahLst/>
              <a:cxnLst/>
              <a:rect l="l" t="t" r="r" b="b"/>
              <a:pathLst>
                <a:path w="7941945" h="6837680">
                  <a:moveTo>
                    <a:pt x="7941489" y="0"/>
                  </a:moveTo>
                  <a:lnTo>
                    <a:pt x="0" y="0"/>
                  </a:lnTo>
                  <a:lnTo>
                    <a:pt x="0" y="6837362"/>
                  </a:lnTo>
                  <a:lnTo>
                    <a:pt x="4900803" y="6837362"/>
                  </a:lnTo>
                  <a:lnTo>
                    <a:pt x="79414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8940800" y="1666748"/>
              <a:ext cx="3108325" cy="351955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/>
          <p:nvPr/>
        </p:nvSpPr>
        <p:spPr>
          <a:xfrm>
            <a:off x="342900" y="539750"/>
            <a:ext cx="0" cy="560705"/>
          </a:xfrm>
          <a:custGeom>
            <a:avLst/>
            <a:gdLst/>
            <a:ahLst/>
            <a:cxnLst/>
            <a:rect l="l" t="t" r="r" b="b"/>
            <a:pathLst>
              <a:path w="0" h="560705">
                <a:moveTo>
                  <a:pt x="0" y="560451"/>
                </a:moveTo>
                <a:lnTo>
                  <a:pt x="0" y="0"/>
                </a:lnTo>
              </a:path>
            </a:pathLst>
          </a:custGeom>
          <a:ln w="31750">
            <a:solidFill>
              <a:srgbClr val="9455A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045825" y="5713412"/>
            <a:ext cx="989012" cy="9890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99415" y="413461"/>
            <a:ext cx="7068184" cy="459740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40970" marR="1194435">
              <a:lnSpc>
                <a:spcPct val="100699"/>
              </a:lnSpc>
              <a:spcBef>
                <a:spcPts val="75"/>
              </a:spcBef>
            </a:pPr>
            <a:r>
              <a:rPr dirty="0" sz="2800" spc="-10">
                <a:latin typeface="Carlito"/>
                <a:cs typeface="Carlito"/>
              </a:rPr>
              <a:t>Особенности составления </a:t>
            </a:r>
            <a:r>
              <a:rPr dirty="0" sz="2800" spc="-5">
                <a:latin typeface="Carlito"/>
                <a:cs typeface="Carlito"/>
              </a:rPr>
              <a:t>заданий на  </a:t>
            </a:r>
            <a:r>
              <a:rPr dirty="0" sz="2800" spc="-15">
                <a:latin typeface="Carlito"/>
                <a:cs typeface="Carlito"/>
              </a:rPr>
              <a:t>проблемные</a:t>
            </a:r>
            <a:r>
              <a:rPr dirty="0" sz="2800" spc="-10">
                <a:latin typeface="Carlito"/>
                <a:cs typeface="Carlito"/>
              </a:rPr>
              <a:t> </a:t>
            </a:r>
            <a:r>
              <a:rPr dirty="0" sz="2800" spc="-15">
                <a:latin typeface="Carlito"/>
                <a:cs typeface="Carlito"/>
              </a:rPr>
              <a:t>темы</a:t>
            </a:r>
            <a:r>
              <a:rPr dirty="0" sz="2800" spc="50">
                <a:solidFill>
                  <a:srgbClr val="44536A"/>
                </a:solidFill>
                <a:latin typeface="Arial"/>
                <a:cs typeface="Arial"/>
              </a:rPr>
              <a:t> </a:t>
            </a:r>
            <a:endParaRPr sz="280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spcBef>
                <a:spcPts val="236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2800" spc="-15">
                <a:latin typeface="Carlito"/>
                <a:cs typeface="Carlito"/>
              </a:rPr>
              <a:t>Нельзя </a:t>
            </a:r>
            <a:r>
              <a:rPr dirty="0" sz="2800" spc="-5">
                <a:latin typeface="Carlito"/>
                <a:cs typeface="Carlito"/>
              </a:rPr>
              <a:t>писать имена в условии </a:t>
            </a:r>
            <a:r>
              <a:rPr dirty="0" sz="2800">
                <a:latin typeface="Carlito"/>
                <a:cs typeface="Carlito"/>
              </a:rPr>
              <a:t>задачи.  </a:t>
            </a:r>
            <a:r>
              <a:rPr dirty="0" sz="2800" spc="-15">
                <a:latin typeface="Carlito"/>
                <a:cs typeface="Carlito"/>
              </a:rPr>
              <a:t>Достаточно </a:t>
            </a:r>
            <a:r>
              <a:rPr dirty="0" sz="2800" spc="-5">
                <a:latin typeface="Carlito"/>
                <a:cs typeface="Carlito"/>
              </a:rPr>
              <a:t>начать вопрос с </a:t>
            </a:r>
            <a:r>
              <a:rPr dirty="0" sz="2800" spc="-10">
                <a:latin typeface="Carlito"/>
                <a:cs typeface="Carlito"/>
              </a:rPr>
              <a:t>«Пациент </a:t>
            </a:r>
            <a:r>
              <a:rPr dirty="0" sz="2800" spc="-5">
                <a:latin typeface="Carlito"/>
                <a:cs typeface="Carlito"/>
              </a:rPr>
              <a:t>32 </a:t>
            </a:r>
            <a:r>
              <a:rPr dirty="0" sz="2800" spc="-10">
                <a:latin typeface="Carlito"/>
                <a:cs typeface="Carlito"/>
              </a:rPr>
              <a:t>лет  </a:t>
            </a:r>
            <a:r>
              <a:rPr dirty="0" sz="2800" spc="-5">
                <a:latin typeface="Carlito"/>
                <a:cs typeface="Carlito"/>
              </a:rPr>
              <a:t>поступил …..» </a:t>
            </a:r>
            <a:r>
              <a:rPr dirty="0" sz="2800" spc="-10">
                <a:latin typeface="Carlito"/>
                <a:cs typeface="Carlito"/>
              </a:rPr>
              <a:t>«Женщина </a:t>
            </a:r>
            <a:r>
              <a:rPr dirty="0" sz="2800" spc="-5">
                <a:latin typeface="Carlito"/>
                <a:cs typeface="Carlito"/>
              </a:rPr>
              <a:t>40 </a:t>
            </a:r>
            <a:r>
              <a:rPr dirty="0" sz="2800" spc="-10">
                <a:latin typeface="Carlito"/>
                <a:cs typeface="Carlito"/>
              </a:rPr>
              <a:t>лет </a:t>
            </a:r>
            <a:r>
              <a:rPr dirty="0" sz="2800" spc="-5">
                <a:latin typeface="Carlito"/>
                <a:cs typeface="Carlito"/>
              </a:rPr>
              <a:t>пришла на  </a:t>
            </a:r>
            <a:r>
              <a:rPr dirty="0" sz="2800" spc="-10">
                <a:latin typeface="Carlito"/>
                <a:cs typeface="Carlito"/>
              </a:rPr>
              <a:t>прием </a:t>
            </a:r>
            <a:r>
              <a:rPr dirty="0" sz="2800" spc="-5">
                <a:latin typeface="Carlito"/>
                <a:cs typeface="Carlito"/>
              </a:rPr>
              <a:t>с</a:t>
            </a:r>
            <a:r>
              <a:rPr dirty="0" sz="2800" spc="25">
                <a:latin typeface="Carlito"/>
                <a:cs typeface="Carlito"/>
              </a:rPr>
              <a:t> </a:t>
            </a:r>
            <a:r>
              <a:rPr dirty="0" sz="2800" spc="-10">
                <a:latin typeface="Carlito"/>
                <a:cs typeface="Carlito"/>
              </a:rPr>
              <a:t>….»</a:t>
            </a:r>
            <a:endParaRPr sz="2800">
              <a:latin typeface="Carlito"/>
              <a:cs typeface="Carlito"/>
            </a:endParaRPr>
          </a:p>
          <a:p>
            <a:pPr marL="299085" marR="94615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2800" spc="-5">
                <a:latin typeface="Carlito"/>
                <a:cs typeface="Carlito"/>
              </a:rPr>
              <a:t>Не </a:t>
            </a:r>
            <a:r>
              <a:rPr dirty="0" sz="2800" spc="-10">
                <a:latin typeface="Carlito"/>
                <a:cs typeface="Carlito"/>
              </a:rPr>
              <a:t>стоит </a:t>
            </a:r>
            <a:r>
              <a:rPr dirty="0" sz="2800" spc="-5">
                <a:latin typeface="Carlito"/>
                <a:cs typeface="Carlito"/>
              </a:rPr>
              <a:t>писать национальность пациента в  условии </a:t>
            </a:r>
            <a:r>
              <a:rPr dirty="0" sz="2800">
                <a:latin typeface="Carlito"/>
                <a:cs typeface="Carlito"/>
              </a:rPr>
              <a:t>задания, </a:t>
            </a:r>
            <a:r>
              <a:rPr dirty="0" sz="2800" spc="-5">
                <a:latin typeface="Carlito"/>
                <a:cs typeface="Carlito"/>
              </a:rPr>
              <a:t>если в </a:t>
            </a:r>
            <a:r>
              <a:rPr dirty="0" sz="2800" spc="-20">
                <a:latin typeface="Carlito"/>
                <a:cs typeface="Carlito"/>
              </a:rPr>
              <a:t>этом</a:t>
            </a:r>
            <a:r>
              <a:rPr dirty="0" sz="2800" spc="-10">
                <a:latin typeface="Carlito"/>
                <a:cs typeface="Carlito"/>
              </a:rPr>
              <a:t> </a:t>
            </a:r>
            <a:r>
              <a:rPr dirty="0" sz="2800" spc="-5">
                <a:latin typeface="Carlito"/>
                <a:cs typeface="Carlito"/>
              </a:rPr>
              <a:t>нет</a:t>
            </a:r>
            <a:endParaRPr sz="2800">
              <a:latin typeface="Carlito"/>
              <a:cs typeface="Carlito"/>
            </a:endParaRPr>
          </a:p>
          <a:p>
            <a:pPr marL="299085" marR="1012190">
              <a:lnSpc>
                <a:spcPct val="100000"/>
              </a:lnSpc>
            </a:pPr>
            <a:r>
              <a:rPr dirty="0" sz="2800" spc="-15">
                <a:latin typeface="Carlito"/>
                <a:cs typeface="Carlito"/>
              </a:rPr>
              <a:t>необходимости. </a:t>
            </a:r>
            <a:r>
              <a:rPr dirty="0" sz="2800" spc="-5">
                <a:latin typeface="Carlito"/>
                <a:cs typeface="Carlito"/>
              </a:rPr>
              <a:t>(Пример, </a:t>
            </a:r>
            <a:r>
              <a:rPr dirty="0" sz="2800" spc="-60">
                <a:latin typeface="Carlito"/>
                <a:cs typeface="Carlito"/>
              </a:rPr>
              <a:t>где </a:t>
            </a:r>
            <a:r>
              <a:rPr dirty="0" sz="2800" spc="-10">
                <a:latin typeface="Carlito"/>
                <a:cs typeface="Carlito"/>
              </a:rPr>
              <a:t>можно  использовать: </a:t>
            </a:r>
            <a:r>
              <a:rPr dirty="0" sz="2800" spc="-15">
                <a:latin typeface="Carlito"/>
                <a:cs typeface="Carlito"/>
              </a:rPr>
              <a:t>медицинская</a:t>
            </a:r>
            <a:r>
              <a:rPr dirty="0" sz="2800" spc="5">
                <a:latin typeface="Carlito"/>
                <a:cs typeface="Carlito"/>
              </a:rPr>
              <a:t> </a:t>
            </a:r>
            <a:r>
              <a:rPr dirty="0" sz="2800" spc="-15">
                <a:latin typeface="Carlito"/>
                <a:cs typeface="Carlito"/>
              </a:rPr>
              <a:t>генетика)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44725" y="0"/>
            <a:ext cx="9804400" cy="6837680"/>
            <a:chOff x="2244725" y="0"/>
            <a:chExt cx="9804400" cy="6837680"/>
          </a:xfrm>
        </p:grpSpPr>
        <p:sp>
          <p:nvSpPr>
            <p:cNvPr id="3" name="object 3"/>
            <p:cNvSpPr/>
            <p:nvPr/>
          </p:nvSpPr>
          <p:spPr>
            <a:xfrm>
              <a:off x="2244725" y="0"/>
              <a:ext cx="7941945" cy="6837680"/>
            </a:xfrm>
            <a:custGeom>
              <a:avLst/>
              <a:gdLst/>
              <a:ahLst/>
              <a:cxnLst/>
              <a:rect l="l" t="t" r="r" b="b"/>
              <a:pathLst>
                <a:path w="7941945" h="6837680">
                  <a:moveTo>
                    <a:pt x="7941489" y="0"/>
                  </a:moveTo>
                  <a:lnTo>
                    <a:pt x="0" y="0"/>
                  </a:lnTo>
                  <a:lnTo>
                    <a:pt x="0" y="6837362"/>
                  </a:lnTo>
                  <a:lnTo>
                    <a:pt x="4900803" y="6837362"/>
                  </a:lnTo>
                  <a:lnTo>
                    <a:pt x="79414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8940800" y="1666748"/>
              <a:ext cx="3108325" cy="351955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/>
          <p:nvPr/>
        </p:nvSpPr>
        <p:spPr>
          <a:xfrm>
            <a:off x="342900" y="539750"/>
            <a:ext cx="0" cy="560705"/>
          </a:xfrm>
          <a:custGeom>
            <a:avLst/>
            <a:gdLst/>
            <a:ahLst/>
            <a:cxnLst/>
            <a:rect l="l" t="t" r="r" b="b"/>
            <a:pathLst>
              <a:path w="0" h="560705">
                <a:moveTo>
                  <a:pt x="0" y="560451"/>
                </a:moveTo>
                <a:lnTo>
                  <a:pt x="0" y="0"/>
                </a:lnTo>
              </a:path>
            </a:pathLst>
          </a:custGeom>
          <a:ln w="31750">
            <a:solidFill>
              <a:srgbClr val="9455A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045825" y="5713412"/>
            <a:ext cx="989012" cy="9890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85089" y="413461"/>
            <a:ext cx="7138670" cy="503047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55575" marR="1250950">
              <a:lnSpc>
                <a:spcPct val="100699"/>
              </a:lnSpc>
              <a:spcBef>
                <a:spcPts val="75"/>
              </a:spcBef>
            </a:pPr>
            <a:r>
              <a:rPr dirty="0" sz="2800" spc="-10">
                <a:latin typeface="Carlito"/>
                <a:cs typeface="Carlito"/>
              </a:rPr>
              <a:t>Особенности составления </a:t>
            </a:r>
            <a:r>
              <a:rPr dirty="0" sz="2800" spc="-5">
                <a:latin typeface="Carlito"/>
                <a:cs typeface="Carlito"/>
              </a:rPr>
              <a:t>заданий на  </a:t>
            </a:r>
            <a:r>
              <a:rPr dirty="0" sz="2800" spc="-15">
                <a:latin typeface="Carlito"/>
                <a:cs typeface="Carlito"/>
              </a:rPr>
              <a:t>проблемные</a:t>
            </a:r>
            <a:r>
              <a:rPr dirty="0" sz="2800" spc="-10">
                <a:latin typeface="Carlito"/>
                <a:cs typeface="Carlito"/>
              </a:rPr>
              <a:t> </a:t>
            </a:r>
            <a:r>
              <a:rPr dirty="0" sz="2800" spc="-15">
                <a:latin typeface="Carlito"/>
                <a:cs typeface="Carlito"/>
              </a:rPr>
              <a:t>темы</a:t>
            </a:r>
            <a:r>
              <a:rPr dirty="0" sz="2800" spc="50">
                <a:solidFill>
                  <a:srgbClr val="44536A"/>
                </a:solidFill>
                <a:latin typeface="Arial"/>
                <a:cs typeface="Arial"/>
              </a:rPr>
              <a:t> </a:t>
            </a:r>
            <a:endParaRPr sz="280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spcBef>
                <a:spcPts val="241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2800" spc="-5">
                <a:latin typeface="Carlito"/>
                <a:cs typeface="Carlito"/>
              </a:rPr>
              <a:t>При </a:t>
            </a:r>
            <a:r>
              <a:rPr dirty="0" sz="2800" spc="-15">
                <a:latin typeface="Carlito"/>
                <a:cs typeface="Carlito"/>
              </a:rPr>
              <a:t>разработке тестового </a:t>
            </a:r>
            <a:r>
              <a:rPr dirty="0" sz="2800" spc="-5">
                <a:latin typeface="Carlito"/>
                <a:cs typeface="Carlito"/>
              </a:rPr>
              <a:t>задания на основе  нормативно-правового акта</a:t>
            </a:r>
            <a:r>
              <a:rPr dirty="0" sz="2800" spc="-10">
                <a:latin typeface="Carlito"/>
                <a:cs typeface="Carlito"/>
              </a:rPr>
              <a:t> </a:t>
            </a:r>
            <a:r>
              <a:rPr dirty="0" sz="2800" spc="-20">
                <a:latin typeface="Carlito"/>
                <a:cs typeface="Carlito"/>
              </a:rPr>
              <a:t>необходимо</a:t>
            </a:r>
            <a:endParaRPr sz="2800">
              <a:latin typeface="Carlito"/>
              <a:cs typeface="Carlito"/>
            </a:endParaRPr>
          </a:p>
          <a:p>
            <a:pPr marL="299085" marR="120014">
              <a:lnSpc>
                <a:spcPct val="100000"/>
              </a:lnSpc>
              <a:spcBef>
                <a:spcPts val="5"/>
              </a:spcBef>
            </a:pPr>
            <a:r>
              <a:rPr dirty="0" sz="2800" spc="-10">
                <a:latin typeface="Carlito"/>
                <a:cs typeface="Carlito"/>
              </a:rPr>
              <a:t>указывать </a:t>
            </a:r>
            <a:r>
              <a:rPr dirty="0" sz="2800" spc="-5">
                <a:latin typeface="Carlito"/>
                <a:cs typeface="Carlito"/>
              </a:rPr>
              <a:t>номер </a:t>
            </a:r>
            <a:r>
              <a:rPr dirty="0" sz="2800" spc="-10">
                <a:latin typeface="Carlito"/>
                <a:cs typeface="Carlito"/>
              </a:rPr>
              <a:t>приказа, </a:t>
            </a:r>
            <a:r>
              <a:rPr dirty="0" sz="2800" spc="-20">
                <a:latin typeface="Carlito"/>
                <a:cs typeface="Carlito"/>
              </a:rPr>
              <a:t>кем </a:t>
            </a:r>
            <a:r>
              <a:rPr dirty="0" sz="2800" spc="-10">
                <a:latin typeface="Carlito"/>
                <a:cs typeface="Carlito"/>
              </a:rPr>
              <a:t>разработан </a:t>
            </a:r>
            <a:r>
              <a:rPr dirty="0" sz="2800" spc="-5">
                <a:latin typeface="Carlito"/>
                <a:cs typeface="Carlito"/>
              </a:rPr>
              <a:t>и  </a:t>
            </a:r>
            <a:r>
              <a:rPr dirty="0" sz="2800" spc="-10">
                <a:latin typeface="Carlito"/>
                <a:cs typeface="Carlito"/>
              </a:rPr>
              <a:t>дата</a:t>
            </a:r>
            <a:r>
              <a:rPr dirty="0" sz="2800" spc="-5">
                <a:latin typeface="Carlito"/>
                <a:cs typeface="Carlito"/>
              </a:rPr>
              <a:t> издания.</a:t>
            </a:r>
            <a:endParaRPr sz="2800">
              <a:latin typeface="Carlito"/>
              <a:cs typeface="Carlito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2800" spc="-5">
                <a:latin typeface="Carlito"/>
                <a:cs typeface="Carlito"/>
              </a:rPr>
              <a:t>Разработчики </a:t>
            </a:r>
            <a:r>
              <a:rPr dirty="0" sz="2800" spc="-15">
                <a:latin typeface="Carlito"/>
                <a:cs typeface="Carlito"/>
              </a:rPr>
              <a:t>тестовых</a:t>
            </a:r>
            <a:r>
              <a:rPr dirty="0" sz="2800" spc="25">
                <a:latin typeface="Carlito"/>
                <a:cs typeface="Carlito"/>
              </a:rPr>
              <a:t> </a:t>
            </a:r>
            <a:r>
              <a:rPr dirty="0" sz="2800" spc="-5">
                <a:latin typeface="Carlito"/>
                <a:cs typeface="Carlito"/>
              </a:rPr>
              <a:t>заданий</a:t>
            </a:r>
            <a:endParaRPr sz="2800">
              <a:latin typeface="Carlito"/>
              <a:cs typeface="Carlito"/>
            </a:endParaRPr>
          </a:p>
          <a:p>
            <a:pPr marL="299085" marR="497840">
              <a:lnSpc>
                <a:spcPct val="100000"/>
              </a:lnSpc>
            </a:pPr>
            <a:r>
              <a:rPr dirty="0" sz="2800" spc="-15">
                <a:latin typeface="Carlito"/>
                <a:cs typeface="Carlito"/>
              </a:rPr>
              <a:t>предпочитают </a:t>
            </a:r>
            <a:r>
              <a:rPr dirty="0" sz="2800" spc="-10">
                <a:latin typeface="Carlito"/>
                <a:cs typeface="Carlito"/>
              </a:rPr>
              <a:t>разрабатывать </a:t>
            </a:r>
            <a:r>
              <a:rPr dirty="0" sz="2800" spc="-5">
                <a:latin typeface="Carlito"/>
                <a:cs typeface="Carlito"/>
              </a:rPr>
              <a:t>вопросы по  нормативно-правовым</a:t>
            </a:r>
            <a:r>
              <a:rPr dirty="0" sz="2800" spc="15">
                <a:latin typeface="Carlito"/>
                <a:cs typeface="Carlito"/>
              </a:rPr>
              <a:t> </a:t>
            </a:r>
            <a:r>
              <a:rPr dirty="0" sz="2800" spc="-5">
                <a:latin typeface="Carlito"/>
                <a:cs typeface="Carlito"/>
              </a:rPr>
              <a:t>актам,</a:t>
            </a:r>
            <a:endParaRPr sz="2800">
              <a:latin typeface="Carlito"/>
              <a:cs typeface="Carlito"/>
            </a:endParaRPr>
          </a:p>
          <a:p>
            <a:pPr marL="299085" marR="266065">
              <a:lnSpc>
                <a:spcPct val="100000"/>
              </a:lnSpc>
              <a:spcBef>
                <a:spcPts val="5"/>
              </a:spcBef>
            </a:pPr>
            <a:r>
              <a:rPr dirty="0" sz="2800" spc="-15">
                <a:latin typeface="Carlito"/>
                <a:cs typeface="Carlito"/>
              </a:rPr>
              <a:t>коммуникативным </a:t>
            </a:r>
            <a:r>
              <a:rPr dirty="0" sz="2800" spc="-10">
                <a:latin typeface="Carlito"/>
                <a:cs typeface="Carlito"/>
              </a:rPr>
              <a:t>навыкам, </a:t>
            </a:r>
            <a:r>
              <a:rPr dirty="0" sz="2800" spc="-5">
                <a:latin typeface="Carlito"/>
                <a:cs typeface="Carlito"/>
              </a:rPr>
              <a:t>юридическим  вопросам и </a:t>
            </a:r>
            <a:r>
              <a:rPr dirty="0" sz="2800" spc="-70">
                <a:latin typeface="Carlito"/>
                <a:cs typeface="Carlito"/>
              </a:rPr>
              <a:t>тд </a:t>
            </a:r>
            <a:r>
              <a:rPr dirty="0" sz="2800" spc="-5">
                <a:latin typeface="Carlito"/>
                <a:cs typeface="Carlito"/>
              </a:rPr>
              <a:t>на</a:t>
            </a:r>
            <a:r>
              <a:rPr dirty="0" sz="2800" spc="95">
                <a:latin typeface="Carlito"/>
                <a:cs typeface="Carlito"/>
              </a:rPr>
              <a:t> </a:t>
            </a:r>
            <a:r>
              <a:rPr dirty="0" sz="2800" spc="-5">
                <a:latin typeface="Carlito"/>
                <a:cs typeface="Carlito"/>
              </a:rPr>
              <a:t>«запоминание».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86550" y="0"/>
            <a:ext cx="5505450" cy="6858000"/>
            <a:chOff x="6686550" y="0"/>
            <a:chExt cx="5505450" cy="6858000"/>
          </a:xfrm>
        </p:grpSpPr>
        <p:sp>
          <p:nvSpPr>
            <p:cNvPr id="3" name="object 3"/>
            <p:cNvSpPr/>
            <p:nvPr/>
          </p:nvSpPr>
          <p:spPr>
            <a:xfrm>
              <a:off x="6692900" y="0"/>
              <a:ext cx="5499100" cy="685323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6686550" y="0"/>
              <a:ext cx="5505449" cy="685799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/>
          <p:cNvGrpSpPr/>
          <p:nvPr/>
        </p:nvGrpSpPr>
        <p:grpSpPr>
          <a:xfrm>
            <a:off x="2244725" y="0"/>
            <a:ext cx="9804400" cy="6837680"/>
            <a:chOff x="2244725" y="0"/>
            <a:chExt cx="9804400" cy="6837680"/>
          </a:xfrm>
        </p:grpSpPr>
        <p:sp>
          <p:nvSpPr>
            <p:cNvPr id="6" name="object 6"/>
            <p:cNvSpPr/>
            <p:nvPr/>
          </p:nvSpPr>
          <p:spPr>
            <a:xfrm>
              <a:off x="2244725" y="0"/>
              <a:ext cx="7941945" cy="6837680"/>
            </a:xfrm>
            <a:custGeom>
              <a:avLst/>
              <a:gdLst/>
              <a:ahLst/>
              <a:cxnLst/>
              <a:rect l="l" t="t" r="r" b="b"/>
              <a:pathLst>
                <a:path w="7941945" h="6837680">
                  <a:moveTo>
                    <a:pt x="7941489" y="0"/>
                  </a:moveTo>
                  <a:lnTo>
                    <a:pt x="0" y="0"/>
                  </a:lnTo>
                  <a:lnTo>
                    <a:pt x="0" y="6837362"/>
                  </a:lnTo>
                  <a:lnTo>
                    <a:pt x="4900803" y="6837362"/>
                  </a:lnTo>
                  <a:lnTo>
                    <a:pt x="79414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8940800" y="1666748"/>
              <a:ext cx="3108325" cy="351955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/>
          <p:nvPr/>
        </p:nvSpPr>
        <p:spPr>
          <a:xfrm>
            <a:off x="342900" y="539750"/>
            <a:ext cx="0" cy="560705"/>
          </a:xfrm>
          <a:custGeom>
            <a:avLst/>
            <a:gdLst/>
            <a:ahLst/>
            <a:cxnLst/>
            <a:rect l="l" t="t" r="r" b="b"/>
            <a:pathLst>
              <a:path w="0" h="560705">
                <a:moveTo>
                  <a:pt x="0" y="560451"/>
                </a:moveTo>
                <a:lnTo>
                  <a:pt x="0" y="0"/>
                </a:lnTo>
              </a:path>
            </a:pathLst>
          </a:custGeom>
          <a:ln w="31750">
            <a:solidFill>
              <a:srgbClr val="9455A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1045825" y="5713412"/>
            <a:ext cx="989012" cy="9890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28040" y="413461"/>
            <a:ext cx="5749925" cy="882015"/>
          </a:xfrm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75"/>
              </a:spcBef>
            </a:pPr>
            <a:r>
              <a:rPr dirty="0" spc="-10">
                <a:solidFill>
                  <a:srgbClr val="000000"/>
                </a:solidFill>
                <a:latin typeface="Carlito"/>
                <a:cs typeface="Carlito"/>
              </a:rPr>
              <a:t>Особенности составления </a:t>
            </a:r>
            <a:r>
              <a:rPr dirty="0" spc="-5">
                <a:solidFill>
                  <a:srgbClr val="000000"/>
                </a:solidFill>
                <a:latin typeface="Carlito"/>
                <a:cs typeface="Carlito"/>
              </a:rPr>
              <a:t>заданий на  </a:t>
            </a:r>
            <a:r>
              <a:rPr dirty="0" spc="-15">
                <a:solidFill>
                  <a:srgbClr val="000000"/>
                </a:solidFill>
                <a:latin typeface="Carlito"/>
                <a:cs typeface="Carlito"/>
              </a:rPr>
              <a:t>проблемные</a:t>
            </a:r>
            <a:r>
              <a:rPr dirty="0" spc="-1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pc="-15">
                <a:solidFill>
                  <a:srgbClr val="000000"/>
                </a:solidFill>
                <a:latin typeface="Carlito"/>
                <a:cs typeface="Carlito"/>
              </a:rPr>
              <a:t>темы</a:t>
            </a:r>
            <a:r>
              <a:rPr dirty="0" spc="50"/>
              <a:t> </a:t>
            </a: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330200" y="1557400"/>
          <a:ext cx="9876155" cy="4907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57105"/>
              </a:tblGrid>
              <a:tr h="2671699">
                <a:tc>
                  <a:txBody>
                    <a:bodyPr/>
                    <a:lstStyle/>
                    <a:p>
                      <a:pPr algn="just" marL="9525">
                        <a:lnSpc>
                          <a:spcPts val="3135"/>
                        </a:lnSpc>
                      </a:pPr>
                      <a:r>
                        <a:rPr dirty="0" sz="2800" spc="-45">
                          <a:latin typeface="Times New Roman"/>
                          <a:cs typeface="Times New Roman"/>
                        </a:rPr>
                        <a:t>Какова </a:t>
                      </a:r>
                      <a:r>
                        <a:rPr dirty="0" sz="2800" spc="-5">
                          <a:latin typeface="Times New Roman"/>
                          <a:cs typeface="Times New Roman"/>
                        </a:rPr>
                        <a:t>кратность </a:t>
                      </a:r>
                      <a:r>
                        <a:rPr dirty="0" sz="2800" spc="-10">
                          <a:latin typeface="Times New Roman"/>
                          <a:cs typeface="Times New Roman"/>
                        </a:rPr>
                        <a:t>проведения заседаний</a:t>
                      </a:r>
                      <a:r>
                        <a:rPr dirty="0" sz="2800" spc="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800" spc="-35">
                          <a:latin typeface="Times New Roman"/>
                          <a:cs typeface="Times New Roman"/>
                        </a:rPr>
                        <a:t>комиссии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algn="just" marL="9525" marR="394335">
                        <a:lnSpc>
                          <a:spcPct val="100000"/>
                        </a:lnSpc>
                      </a:pPr>
                      <a:r>
                        <a:rPr dirty="0" sz="2800" spc="-10">
                          <a:latin typeface="Times New Roman"/>
                          <a:cs typeface="Times New Roman"/>
                        </a:rPr>
                        <a:t>инфекционного </a:t>
                      </a:r>
                      <a:r>
                        <a:rPr dirty="0" sz="2800" spc="-20">
                          <a:latin typeface="Times New Roman"/>
                          <a:cs typeface="Times New Roman"/>
                        </a:rPr>
                        <a:t>контроля </a:t>
                      </a:r>
                      <a:r>
                        <a:rPr dirty="0" sz="2800" spc="-5">
                          <a:latin typeface="Times New Roman"/>
                          <a:cs typeface="Times New Roman"/>
                        </a:rPr>
                        <a:t>в соответствие с </a:t>
                      </a:r>
                      <a:r>
                        <a:rPr dirty="0" sz="2800" spc="-20">
                          <a:latin typeface="Times New Roman"/>
                          <a:cs typeface="Times New Roman"/>
                        </a:rPr>
                        <a:t>приказом </a:t>
                      </a:r>
                      <a:r>
                        <a:rPr dirty="0" sz="2800" spc="-10">
                          <a:latin typeface="Times New Roman"/>
                          <a:cs typeface="Times New Roman"/>
                        </a:rPr>
                        <a:t>МЗ </a:t>
                      </a:r>
                      <a:r>
                        <a:rPr dirty="0" sz="2800" spc="-5">
                          <a:latin typeface="Times New Roman"/>
                          <a:cs typeface="Times New Roman"/>
                        </a:rPr>
                        <a:t>РК </a:t>
                      </a:r>
                      <a:r>
                        <a:rPr dirty="0" sz="2800" spc="-20">
                          <a:latin typeface="Times New Roman"/>
                          <a:cs typeface="Times New Roman"/>
                        </a:rPr>
                        <a:t>от  </a:t>
                      </a:r>
                      <a:r>
                        <a:rPr dirty="0" sz="2800" spc="-5">
                          <a:latin typeface="Times New Roman"/>
                          <a:cs typeface="Times New Roman"/>
                        </a:rPr>
                        <a:t>15 </a:t>
                      </a:r>
                      <a:r>
                        <a:rPr dirty="0" sz="2800" spc="-10">
                          <a:latin typeface="Times New Roman"/>
                          <a:cs typeface="Times New Roman"/>
                        </a:rPr>
                        <a:t>января </a:t>
                      </a:r>
                      <a:r>
                        <a:rPr dirty="0" sz="2800">
                          <a:latin typeface="Times New Roman"/>
                          <a:cs typeface="Times New Roman"/>
                        </a:rPr>
                        <a:t>2013 </a:t>
                      </a:r>
                      <a:r>
                        <a:rPr dirty="0" sz="2800" spc="-40">
                          <a:latin typeface="Times New Roman"/>
                          <a:cs typeface="Times New Roman"/>
                        </a:rPr>
                        <a:t>года </a:t>
                      </a:r>
                      <a:r>
                        <a:rPr dirty="0" sz="2800" spc="-5">
                          <a:latin typeface="Times New Roman"/>
                          <a:cs typeface="Times New Roman"/>
                        </a:rPr>
                        <a:t>№ 19 об утверждении </a:t>
                      </a:r>
                      <a:r>
                        <a:rPr dirty="0" sz="2800" spc="-10">
                          <a:latin typeface="Times New Roman"/>
                          <a:cs typeface="Times New Roman"/>
                        </a:rPr>
                        <a:t>Правил проведения  инфекционного </a:t>
                      </a:r>
                      <a:r>
                        <a:rPr dirty="0" sz="2800" spc="-20">
                          <a:latin typeface="Times New Roman"/>
                          <a:cs typeface="Times New Roman"/>
                        </a:rPr>
                        <a:t>контроля </a:t>
                      </a:r>
                      <a:r>
                        <a:rPr dirty="0" sz="2800" spc="-5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dirty="0" sz="2800" spc="-10">
                          <a:latin typeface="Times New Roman"/>
                          <a:cs typeface="Times New Roman"/>
                        </a:rPr>
                        <a:t>медицинских</a:t>
                      </a:r>
                      <a:r>
                        <a:rPr dirty="0" sz="28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800" spc="-5">
                          <a:latin typeface="Times New Roman"/>
                          <a:cs typeface="Times New Roman"/>
                        </a:rPr>
                        <a:t>организациях?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9525">
                        <a:lnSpc>
                          <a:spcPts val="3140"/>
                        </a:lnSpc>
                      </a:pPr>
                      <a:r>
                        <a:rPr dirty="0" sz="2800" spc="-5">
                          <a:latin typeface="Times New Roman"/>
                          <a:cs typeface="Times New Roman"/>
                        </a:rPr>
                        <a:t>не </a:t>
                      </a:r>
                      <a:r>
                        <a:rPr dirty="0" sz="2800" spc="-15">
                          <a:latin typeface="Times New Roman"/>
                          <a:cs typeface="Times New Roman"/>
                        </a:rPr>
                        <a:t>более </a:t>
                      </a:r>
                      <a:r>
                        <a:rPr dirty="0" sz="2800" spc="-5">
                          <a:latin typeface="Times New Roman"/>
                          <a:cs typeface="Times New Roman"/>
                        </a:rPr>
                        <a:t>1 раза в</a:t>
                      </a:r>
                      <a:r>
                        <a:rPr dirty="0" sz="28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800" spc="-55">
                          <a:latin typeface="Times New Roman"/>
                          <a:cs typeface="Times New Roman"/>
                        </a:rPr>
                        <a:t>год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9525">
                        <a:lnSpc>
                          <a:spcPts val="3140"/>
                        </a:lnSpc>
                      </a:pPr>
                      <a:r>
                        <a:rPr dirty="0" sz="2800" spc="-5">
                          <a:latin typeface="Times New Roman"/>
                          <a:cs typeface="Times New Roman"/>
                        </a:rPr>
                        <a:t>не менее 1 раза в </a:t>
                      </a:r>
                      <a:r>
                        <a:rPr dirty="0" sz="2800" spc="10">
                          <a:latin typeface="Times New Roman"/>
                          <a:cs typeface="Times New Roman"/>
                        </a:rPr>
                        <a:t>месяц</a:t>
                      </a:r>
                      <a:r>
                        <a:rPr dirty="0" sz="28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800" spc="-5">
                          <a:latin typeface="Times New Roman"/>
                          <a:cs typeface="Times New Roman"/>
                        </a:rPr>
                        <a:t>+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9525">
                        <a:lnSpc>
                          <a:spcPts val="3140"/>
                        </a:lnSpc>
                      </a:pPr>
                      <a:r>
                        <a:rPr dirty="0" sz="2800" spc="-5">
                          <a:latin typeface="Times New Roman"/>
                          <a:cs typeface="Times New Roman"/>
                        </a:rPr>
                        <a:t>не </a:t>
                      </a:r>
                      <a:r>
                        <a:rPr dirty="0" sz="2800" spc="-15">
                          <a:latin typeface="Times New Roman"/>
                          <a:cs typeface="Times New Roman"/>
                        </a:rPr>
                        <a:t>более </a:t>
                      </a:r>
                      <a:r>
                        <a:rPr dirty="0" sz="2800" spc="-5">
                          <a:latin typeface="Times New Roman"/>
                          <a:cs typeface="Times New Roman"/>
                        </a:rPr>
                        <a:t>1 раза в</a:t>
                      </a:r>
                      <a:r>
                        <a:rPr dirty="0" sz="28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800" spc="-10">
                          <a:latin typeface="Times New Roman"/>
                          <a:cs typeface="Times New Roman"/>
                        </a:rPr>
                        <a:t>квартал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9525">
                        <a:lnSpc>
                          <a:spcPts val="3145"/>
                        </a:lnSpc>
                      </a:pPr>
                      <a:r>
                        <a:rPr dirty="0" sz="2800" spc="-5">
                          <a:latin typeface="Times New Roman"/>
                          <a:cs typeface="Times New Roman"/>
                        </a:rPr>
                        <a:t>не менее 1 раза в</a:t>
                      </a:r>
                      <a:r>
                        <a:rPr dirty="0" sz="28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800" spc="-30">
                          <a:latin typeface="Times New Roman"/>
                          <a:cs typeface="Times New Roman"/>
                        </a:rPr>
                        <a:t>полгода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9525">
                        <a:lnSpc>
                          <a:spcPts val="3145"/>
                        </a:lnSpc>
                      </a:pPr>
                      <a:r>
                        <a:rPr dirty="0" sz="2800" spc="-5">
                          <a:latin typeface="Times New Roman"/>
                          <a:cs typeface="Times New Roman"/>
                        </a:rPr>
                        <a:t>не </a:t>
                      </a:r>
                      <a:r>
                        <a:rPr dirty="0" sz="2800" spc="-10">
                          <a:latin typeface="Times New Roman"/>
                          <a:cs typeface="Times New Roman"/>
                        </a:rPr>
                        <a:t>менее </a:t>
                      </a:r>
                      <a:r>
                        <a:rPr dirty="0" sz="2800" spc="-5">
                          <a:latin typeface="Times New Roman"/>
                          <a:cs typeface="Times New Roman"/>
                        </a:rPr>
                        <a:t>1 раза в</a:t>
                      </a:r>
                      <a:r>
                        <a:rPr dirty="0" sz="28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800" spc="-50">
                          <a:latin typeface="Times New Roman"/>
                          <a:cs typeface="Times New Roman"/>
                        </a:rPr>
                        <a:t>год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86550" y="0"/>
            <a:ext cx="5505450" cy="6858000"/>
            <a:chOff x="6686550" y="0"/>
            <a:chExt cx="5505450" cy="6858000"/>
          </a:xfrm>
        </p:grpSpPr>
        <p:sp>
          <p:nvSpPr>
            <p:cNvPr id="3" name="object 3"/>
            <p:cNvSpPr/>
            <p:nvPr/>
          </p:nvSpPr>
          <p:spPr>
            <a:xfrm>
              <a:off x="6692900" y="0"/>
              <a:ext cx="5499100" cy="685323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6686550" y="0"/>
              <a:ext cx="5505449" cy="685799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/>
          <p:cNvGrpSpPr/>
          <p:nvPr/>
        </p:nvGrpSpPr>
        <p:grpSpPr>
          <a:xfrm>
            <a:off x="2244725" y="0"/>
            <a:ext cx="9804400" cy="6837680"/>
            <a:chOff x="2244725" y="0"/>
            <a:chExt cx="9804400" cy="6837680"/>
          </a:xfrm>
        </p:grpSpPr>
        <p:sp>
          <p:nvSpPr>
            <p:cNvPr id="6" name="object 6"/>
            <p:cNvSpPr/>
            <p:nvPr/>
          </p:nvSpPr>
          <p:spPr>
            <a:xfrm>
              <a:off x="2244725" y="0"/>
              <a:ext cx="7941945" cy="6837680"/>
            </a:xfrm>
            <a:custGeom>
              <a:avLst/>
              <a:gdLst/>
              <a:ahLst/>
              <a:cxnLst/>
              <a:rect l="l" t="t" r="r" b="b"/>
              <a:pathLst>
                <a:path w="7941945" h="6837680">
                  <a:moveTo>
                    <a:pt x="7941489" y="0"/>
                  </a:moveTo>
                  <a:lnTo>
                    <a:pt x="0" y="0"/>
                  </a:lnTo>
                  <a:lnTo>
                    <a:pt x="0" y="6837362"/>
                  </a:lnTo>
                  <a:lnTo>
                    <a:pt x="4900803" y="6837362"/>
                  </a:lnTo>
                  <a:lnTo>
                    <a:pt x="79414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8940800" y="1666748"/>
              <a:ext cx="3108325" cy="351955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/>
          <p:nvPr/>
        </p:nvSpPr>
        <p:spPr>
          <a:xfrm>
            <a:off x="342900" y="539750"/>
            <a:ext cx="0" cy="560705"/>
          </a:xfrm>
          <a:custGeom>
            <a:avLst/>
            <a:gdLst/>
            <a:ahLst/>
            <a:cxnLst/>
            <a:rect l="l" t="t" r="r" b="b"/>
            <a:pathLst>
              <a:path w="0" h="560705">
                <a:moveTo>
                  <a:pt x="0" y="560451"/>
                </a:moveTo>
                <a:lnTo>
                  <a:pt x="0" y="0"/>
                </a:lnTo>
              </a:path>
            </a:pathLst>
          </a:custGeom>
          <a:ln w="31750">
            <a:solidFill>
              <a:srgbClr val="9455A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1045825" y="5713412"/>
            <a:ext cx="989012" cy="9890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28040" y="413461"/>
            <a:ext cx="5749925" cy="882015"/>
          </a:xfrm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75"/>
              </a:spcBef>
            </a:pPr>
            <a:r>
              <a:rPr dirty="0" spc="-10">
                <a:solidFill>
                  <a:srgbClr val="000000"/>
                </a:solidFill>
                <a:latin typeface="Carlito"/>
                <a:cs typeface="Carlito"/>
              </a:rPr>
              <a:t>Особенности составления </a:t>
            </a:r>
            <a:r>
              <a:rPr dirty="0" spc="-5">
                <a:solidFill>
                  <a:srgbClr val="000000"/>
                </a:solidFill>
                <a:latin typeface="Carlito"/>
                <a:cs typeface="Carlito"/>
              </a:rPr>
              <a:t>заданий на  </a:t>
            </a:r>
            <a:r>
              <a:rPr dirty="0" spc="-15">
                <a:solidFill>
                  <a:srgbClr val="000000"/>
                </a:solidFill>
                <a:latin typeface="Carlito"/>
                <a:cs typeface="Carlito"/>
              </a:rPr>
              <a:t>проблемные</a:t>
            </a:r>
            <a:r>
              <a:rPr dirty="0" spc="-1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pc="-15">
                <a:solidFill>
                  <a:srgbClr val="000000"/>
                </a:solidFill>
                <a:latin typeface="Carlito"/>
                <a:cs typeface="Carlito"/>
              </a:rPr>
              <a:t>темы</a:t>
            </a:r>
            <a:r>
              <a:rPr dirty="0" spc="50"/>
              <a:t> </a:t>
            </a: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330200" y="1557400"/>
          <a:ext cx="9756775" cy="4577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737725"/>
              </a:tblGrid>
              <a:tr h="2077974">
                <a:tc>
                  <a:txBody>
                    <a:bodyPr/>
                    <a:lstStyle/>
                    <a:p>
                      <a:pPr marL="9525" marR="1221740">
                        <a:lnSpc>
                          <a:spcPts val="3840"/>
                        </a:lnSpc>
                        <a:spcBef>
                          <a:spcPts val="55"/>
                        </a:spcBef>
                      </a:pPr>
                      <a:r>
                        <a:rPr dirty="0" sz="3200">
                          <a:latin typeface="Carlito"/>
                          <a:cs typeface="Carlito"/>
                        </a:rPr>
                        <a:t>С </a:t>
                      </a:r>
                      <a:r>
                        <a:rPr dirty="0" sz="3200" spc="-20">
                          <a:latin typeface="Carlito"/>
                          <a:cs typeface="Carlito"/>
                        </a:rPr>
                        <a:t>какой </a:t>
                      </a:r>
                      <a:r>
                        <a:rPr dirty="0" sz="3200" spc="-10">
                          <a:latin typeface="Carlito"/>
                          <a:cs typeface="Carlito"/>
                        </a:rPr>
                        <a:t>периодичностью </a:t>
                      </a:r>
                      <a:r>
                        <a:rPr dirty="0" sz="3200" spc="-20">
                          <a:latin typeface="Carlito"/>
                          <a:cs typeface="Carlito"/>
                        </a:rPr>
                        <a:t>необходимо </a:t>
                      </a:r>
                      <a:r>
                        <a:rPr dirty="0" sz="3200" spc="-10">
                          <a:latin typeface="Carlito"/>
                          <a:cs typeface="Carlito"/>
                        </a:rPr>
                        <a:t>проводить  </a:t>
                      </a:r>
                      <a:r>
                        <a:rPr dirty="0" sz="3200">
                          <a:latin typeface="Carlito"/>
                          <a:cs typeface="Carlito"/>
                        </a:rPr>
                        <a:t>внешний </a:t>
                      </a:r>
                      <a:r>
                        <a:rPr dirty="0" sz="3200" spc="-5">
                          <a:latin typeface="Carlito"/>
                          <a:cs typeface="Carlito"/>
                        </a:rPr>
                        <a:t>финансовый </a:t>
                      </a:r>
                      <a:r>
                        <a:rPr dirty="0" sz="3200" spc="-30">
                          <a:latin typeface="Carlito"/>
                          <a:cs typeface="Carlito"/>
                        </a:rPr>
                        <a:t>аудит </a:t>
                      </a:r>
                      <a:r>
                        <a:rPr dirty="0" sz="3200">
                          <a:latin typeface="Carlito"/>
                          <a:cs typeface="Carlito"/>
                        </a:rPr>
                        <a:t>в</a:t>
                      </a:r>
                      <a:r>
                        <a:rPr dirty="0" sz="3200" spc="-4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3200" spc="-10">
                          <a:latin typeface="Carlito"/>
                          <a:cs typeface="Carlito"/>
                        </a:rPr>
                        <a:t>медицинских</a:t>
                      </a:r>
                      <a:endParaRPr sz="3200">
                        <a:latin typeface="Carlito"/>
                        <a:cs typeface="Carlito"/>
                      </a:endParaRPr>
                    </a:p>
                    <a:p>
                      <a:pPr marL="9525">
                        <a:lnSpc>
                          <a:spcPts val="3715"/>
                        </a:lnSpc>
                      </a:pPr>
                      <a:r>
                        <a:rPr dirty="0" sz="3200" spc="-5">
                          <a:latin typeface="Carlito"/>
                          <a:cs typeface="Carlito"/>
                        </a:rPr>
                        <a:t>организациях?</a:t>
                      </a:r>
                      <a:endParaRPr sz="3200">
                        <a:latin typeface="Carlito"/>
                        <a:cs typeface="Carlito"/>
                      </a:endParaRPr>
                    </a:p>
                  </a:txBody>
                  <a:tcPr marL="0" marR="0" marB="0" marT="69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497205">
                <a:tc>
                  <a:txBody>
                    <a:bodyPr/>
                    <a:lstStyle/>
                    <a:p>
                      <a:pPr marL="9525">
                        <a:lnSpc>
                          <a:spcPts val="3770"/>
                        </a:lnSpc>
                      </a:pPr>
                      <a:r>
                        <a:rPr dirty="0" sz="3200" spc="-15">
                          <a:latin typeface="Carlito"/>
                          <a:cs typeface="Carlito"/>
                        </a:rPr>
                        <a:t>ежемесячно</a:t>
                      </a:r>
                      <a:endParaRPr sz="32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497205">
                <a:tc>
                  <a:txBody>
                    <a:bodyPr/>
                    <a:lstStyle/>
                    <a:p>
                      <a:pPr marL="9525">
                        <a:lnSpc>
                          <a:spcPts val="3770"/>
                        </a:lnSpc>
                      </a:pPr>
                      <a:r>
                        <a:rPr dirty="0" sz="3200" spc="-25">
                          <a:latin typeface="Carlito"/>
                          <a:cs typeface="Carlito"/>
                        </a:rPr>
                        <a:t>Ежегодно</a:t>
                      </a:r>
                      <a:r>
                        <a:rPr dirty="0" sz="3200" spc="-3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3200">
                          <a:latin typeface="Carlito"/>
                          <a:cs typeface="Carlito"/>
                        </a:rPr>
                        <a:t>+</a:t>
                      </a:r>
                      <a:endParaRPr sz="32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497204">
                <a:tc>
                  <a:txBody>
                    <a:bodyPr/>
                    <a:lstStyle/>
                    <a:p>
                      <a:pPr marL="9525">
                        <a:lnSpc>
                          <a:spcPts val="3775"/>
                        </a:lnSpc>
                      </a:pPr>
                      <a:r>
                        <a:rPr dirty="0" sz="3200" spc="-5">
                          <a:latin typeface="Carlito"/>
                          <a:cs typeface="Carlito"/>
                        </a:rPr>
                        <a:t>ежеквартально</a:t>
                      </a:r>
                      <a:endParaRPr sz="32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497217">
                <a:tc>
                  <a:txBody>
                    <a:bodyPr/>
                    <a:lstStyle/>
                    <a:p>
                      <a:pPr marL="9525">
                        <a:lnSpc>
                          <a:spcPts val="3775"/>
                        </a:lnSpc>
                      </a:pPr>
                      <a:r>
                        <a:rPr dirty="0" sz="3200" spc="-5">
                          <a:latin typeface="Carlito"/>
                          <a:cs typeface="Carlito"/>
                        </a:rPr>
                        <a:t>нет </a:t>
                      </a:r>
                      <a:r>
                        <a:rPr dirty="0" sz="3200" spc="-15">
                          <a:latin typeface="Carlito"/>
                          <a:cs typeface="Carlito"/>
                        </a:rPr>
                        <a:t>необходимости</a:t>
                      </a:r>
                      <a:r>
                        <a:rPr dirty="0" sz="3200" spc="-5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3200" spc="-10">
                          <a:latin typeface="Carlito"/>
                          <a:cs typeface="Carlito"/>
                        </a:rPr>
                        <a:t>проводить</a:t>
                      </a:r>
                      <a:endParaRPr sz="32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497205">
                <a:tc>
                  <a:txBody>
                    <a:bodyPr/>
                    <a:lstStyle/>
                    <a:p>
                      <a:pPr marL="9525">
                        <a:lnSpc>
                          <a:spcPts val="3775"/>
                        </a:lnSpc>
                      </a:pPr>
                      <a:r>
                        <a:rPr dirty="0" sz="3200" spc="-5">
                          <a:latin typeface="Carlito"/>
                          <a:cs typeface="Carlito"/>
                        </a:rPr>
                        <a:t>раз </a:t>
                      </a:r>
                      <a:r>
                        <a:rPr dirty="0" sz="3200">
                          <a:latin typeface="Carlito"/>
                          <a:cs typeface="Carlito"/>
                        </a:rPr>
                        <a:t>в 2</a:t>
                      </a:r>
                      <a:r>
                        <a:rPr dirty="0" sz="3200" spc="-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3200" spc="-35">
                          <a:latin typeface="Carlito"/>
                          <a:cs typeface="Carlito"/>
                        </a:rPr>
                        <a:t>года</a:t>
                      </a:r>
                      <a:endParaRPr sz="32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90700" y="0"/>
            <a:ext cx="10258425" cy="6853555"/>
            <a:chOff x="1790700" y="0"/>
            <a:chExt cx="10258425" cy="6853555"/>
          </a:xfrm>
        </p:grpSpPr>
        <p:sp>
          <p:nvSpPr>
            <p:cNvPr id="3" name="object 3"/>
            <p:cNvSpPr/>
            <p:nvPr/>
          </p:nvSpPr>
          <p:spPr>
            <a:xfrm>
              <a:off x="1790700" y="0"/>
              <a:ext cx="7948930" cy="6853555"/>
            </a:xfrm>
            <a:custGeom>
              <a:avLst/>
              <a:gdLst/>
              <a:ahLst/>
              <a:cxnLst/>
              <a:rect l="l" t="t" r="r" b="b"/>
              <a:pathLst>
                <a:path w="7948930" h="6853555">
                  <a:moveTo>
                    <a:pt x="7948549" y="0"/>
                  </a:moveTo>
                  <a:lnTo>
                    <a:pt x="0" y="0"/>
                  </a:lnTo>
                  <a:lnTo>
                    <a:pt x="0" y="6853237"/>
                  </a:lnTo>
                  <a:lnTo>
                    <a:pt x="4900803" y="6853237"/>
                  </a:lnTo>
                  <a:lnTo>
                    <a:pt x="79485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8940800" y="1666748"/>
              <a:ext cx="3108325" cy="351955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045825" y="5713412"/>
              <a:ext cx="989012" cy="9890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342900" y="539750"/>
            <a:ext cx="0" cy="560705"/>
          </a:xfrm>
          <a:custGeom>
            <a:avLst/>
            <a:gdLst/>
            <a:ahLst/>
            <a:cxnLst/>
            <a:rect l="l" t="t" r="r" b="b"/>
            <a:pathLst>
              <a:path w="0" h="560705">
                <a:moveTo>
                  <a:pt x="0" y="560451"/>
                </a:moveTo>
                <a:lnTo>
                  <a:pt x="0" y="0"/>
                </a:lnTo>
              </a:path>
            </a:pathLst>
          </a:custGeom>
          <a:ln w="31750">
            <a:solidFill>
              <a:srgbClr val="9455A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93014" y="446278"/>
            <a:ext cx="7287259" cy="60896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8270" marR="5080">
              <a:lnSpc>
                <a:spcPct val="100000"/>
              </a:lnSpc>
              <a:spcBef>
                <a:spcPts val="95"/>
              </a:spcBef>
            </a:pPr>
            <a:r>
              <a:rPr dirty="0" sz="2800" spc="35">
                <a:solidFill>
                  <a:srgbClr val="44536A"/>
                </a:solidFill>
                <a:latin typeface="Arial"/>
                <a:cs typeface="Arial"/>
              </a:rPr>
              <a:t>Использование </a:t>
            </a:r>
            <a:r>
              <a:rPr dirty="0" sz="2800" spc="-40">
                <a:solidFill>
                  <a:srgbClr val="44536A"/>
                </a:solidFill>
                <a:latin typeface="Arial"/>
                <a:cs typeface="Arial"/>
              </a:rPr>
              <a:t>средств </a:t>
            </a:r>
            <a:r>
              <a:rPr dirty="0" sz="2800" spc="-35">
                <a:solidFill>
                  <a:srgbClr val="44536A"/>
                </a:solidFill>
                <a:latin typeface="Arial"/>
                <a:cs typeface="Arial"/>
              </a:rPr>
              <a:t>мультимедиа </a:t>
            </a:r>
            <a:r>
              <a:rPr dirty="0" sz="2800" spc="5">
                <a:solidFill>
                  <a:srgbClr val="44536A"/>
                </a:solidFill>
                <a:latin typeface="Arial"/>
                <a:cs typeface="Arial"/>
              </a:rPr>
              <a:t>в  </a:t>
            </a:r>
            <a:r>
              <a:rPr dirty="0" sz="2800" spc="-20">
                <a:solidFill>
                  <a:srgbClr val="44536A"/>
                </a:solidFill>
                <a:latin typeface="Arial"/>
                <a:cs typeface="Arial"/>
              </a:rPr>
              <a:t>качестве </a:t>
            </a:r>
            <a:r>
              <a:rPr dirty="0" sz="2800" spc="-45">
                <a:solidFill>
                  <a:srgbClr val="44536A"/>
                </a:solidFill>
                <a:latin typeface="Arial"/>
                <a:cs typeface="Arial"/>
              </a:rPr>
              <a:t>элемента </a:t>
            </a:r>
            <a:r>
              <a:rPr dirty="0" sz="2800" spc="45">
                <a:solidFill>
                  <a:srgbClr val="44536A"/>
                </a:solidFill>
                <a:latin typeface="Arial"/>
                <a:cs typeface="Arial"/>
              </a:rPr>
              <a:t>краткого </a:t>
            </a:r>
            <a:r>
              <a:rPr dirty="0" sz="2800" spc="55">
                <a:solidFill>
                  <a:srgbClr val="44536A"/>
                </a:solidFill>
                <a:latin typeface="Arial"/>
                <a:cs typeface="Arial"/>
              </a:rPr>
              <a:t>клинического  </a:t>
            </a:r>
            <a:r>
              <a:rPr dirty="0" sz="2800" spc="45">
                <a:solidFill>
                  <a:srgbClr val="44536A"/>
                </a:solidFill>
                <a:latin typeface="Arial"/>
                <a:cs typeface="Arial"/>
              </a:rPr>
              <a:t>описания</a:t>
            </a:r>
            <a:r>
              <a:rPr dirty="0" sz="2800" spc="50">
                <a:solidFill>
                  <a:srgbClr val="44536A"/>
                </a:solidFill>
                <a:latin typeface="Arial"/>
                <a:cs typeface="Arial"/>
              </a:rPr>
              <a:t> 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dirty="0" sz="2800" spc="-5">
                <a:latin typeface="Carlito"/>
                <a:cs typeface="Carlito"/>
              </a:rPr>
              <a:t>ТИПЫ </a:t>
            </a:r>
            <a:r>
              <a:rPr dirty="0" sz="2800" spc="-35">
                <a:latin typeface="Carlito"/>
                <a:cs typeface="Carlito"/>
              </a:rPr>
              <a:t>МУЛЬТИМЕДИЙНЫХ</a:t>
            </a:r>
            <a:r>
              <a:rPr dirty="0" sz="2800" spc="40">
                <a:latin typeface="Carlito"/>
                <a:cs typeface="Carlito"/>
              </a:rPr>
              <a:t> </a:t>
            </a:r>
            <a:r>
              <a:rPr dirty="0" sz="2800" spc="-25">
                <a:latin typeface="Carlito"/>
                <a:cs typeface="Carlito"/>
              </a:rPr>
              <a:t>МАТЕРИАЛОВ</a:t>
            </a:r>
            <a:endParaRPr sz="2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50">
              <a:latin typeface="Carlito"/>
              <a:cs typeface="Carlito"/>
            </a:endParaRPr>
          </a:p>
          <a:p>
            <a:pPr marL="137160" indent="-125095">
              <a:lnSpc>
                <a:spcPct val="100000"/>
              </a:lnSpc>
              <a:spcBef>
                <a:spcPts val="5"/>
              </a:spcBef>
              <a:buSzPct val="96428"/>
              <a:buFont typeface="Arial"/>
              <a:buChar char="•"/>
              <a:tabLst>
                <a:tab pos="137795" algn="l"/>
              </a:tabLst>
            </a:pPr>
            <a:r>
              <a:rPr dirty="0" sz="2800" spc="-10">
                <a:latin typeface="Carlito"/>
                <a:cs typeface="Carlito"/>
              </a:rPr>
              <a:t>Изображения</a:t>
            </a:r>
            <a:endParaRPr sz="2800">
              <a:latin typeface="Carlito"/>
              <a:cs typeface="Carlito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750">
              <a:latin typeface="Carlito"/>
              <a:cs typeface="Carlito"/>
            </a:endParaRPr>
          </a:p>
          <a:p>
            <a:pPr marL="137160" indent="-125095">
              <a:lnSpc>
                <a:spcPct val="100000"/>
              </a:lnSpc>
              <a:spcBef>
                <a:spcPts val="5"/>
              </a:spcBef>
              <a:buSzPct val="96428"/>
              <a:buFont typeface="Arial"/>
              <a:buChar char="•"/>
              <a:tabLst>
                <a:tab pos="137795" algn="l"/>
              </a:tabLst>
            </a:pPr>
            <a:r>
              <a:rPr dirty="0" sz="2800" spc="-15">
                <a:latin typeface="Carlito"/>
                <a:cs typeface="Carlito"/>
              </a:rPr>
              <a:t>Фотографии</a:t>
            </a:r>
            <a:r>
              <a:rPr dirty="0" sz="2800" spc="5">
                <a:latin typeface="Carlito"/>
                <a:cs typeface="Carlito"/>
              </a:rPr>
              <a:t> </a:t>
            </a:r>
            <a:r>
              <a:rPr dirty="0" sz="2800" spc="-10">
                <a:latin typeface="Carlito"/>
                <a:cs typeface="Carlito"/>
              </a:rPr>
              <a:t>пациентов</a:t>
            </a:r>
            <a:endParaRPr sz="2800">
              <a:latin typeface="Carlito"/>
              <a:cs typeface="Carlito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750">
              <a:latin typeface="Carlito"/>
              <a:cs typeface="Carlito"/>
            </a:endParaRPr>
          </a:p>
          <a:p>
            <a:pPr marL="137160" indent="-125095">
              <a:lnSpc>
                <a:spcPct val="100000"/>
              </a:lnSpc>
              <a:buSzPct val="96428"/>
              <a:buFont typeface="Arial"/>
              <a:buChar char="•"/>
              <a:tabLst>
                <a:tab pos="137795" algn="l"/>
              </a:tabLst>
            </a:pPr>
            <a:r>
              <a:rPr dirty="0" sz="2800" spc="-15">
                <a:latin typeface="Carlito"/>
                <a:cs typeface="Carlito"/>
              </a:rPr>
              <a:t>Звуковые</a:t>
            </a:r>
            <a:r>
              <a:rPr dirty="0" sz="2800" spc="-10">
                <a:latin typeface="Carlito"/>
                <a:cs typeface="Carlito"/>
              </a:rPr>
              <a:t> </a:t>
            </a:r>
            <a:r>
              <a:rPr dirty="0" sz="2800" spc="-20">
                <a:latin typeface="Carlito"/>
                <a:cs typeface="Carlito"/>
              </a:rPr>
              <a:t>аудиофайлы</a:t>
            </a:r>
            <a:endParaRPr sz="2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750">
              <a:latin typeface="Carlito"/>
              <a:cs typeface="Carlito"/>
            </a:endParaRPr>
          </a:p>
          <a:p>
            <a:pPr marL="137160" indent="-125095">
              <a:lnSpc>
                <a:spcPct val="100000"/>
              </a:lnSpc>
              <a:buSzPct val="96428"/>
              <a:buFont typeface="Arial"/>
              <a:buChar char="•"/>
              <a:tabLst>
                <a:tab pos="137795" algn="l"/>
              </a:tabLst>
            </a:pPr>
            <a:r>
              <a:rPr dirty="0" sz="2800" spc="-5">
                <a:latin typeface="Carlito"/>
                <a:cs typeface="Carlito"/>
              </a:rPr>
              <a:t>Видеоклипы</a:t>
            </a:r>
            <a:endParaRPr sz="2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2750">
              <a:latin typeface="Carlito"/>
              <a:cs typeface="Carlito"/>
            </a:endParaRPr>
          </a:p>
          <a:p>
            <a:pPr marL="137160" indent="-125095">
              <a:lnSpc>
                <a:spcPct val="100000"/>
              </a:lnSpc>
              <a:buSzPct val="96428"/>
              <a:buFont typeface="Arial"/>
              <a:buChar char="•"/>
              <a:tabLst>
                <a:tab pos="137795" algn="l"/>
              </a:tabLst>
            </a:pPr>
            <a:r>
              <a:rPr dirty="0" sz="2800" spc="-5">
                <a:latin typeface="Carlito"/>
                <a:cs typeface="Carlito"/>
              </a:rPr>
              <a:t>Интерактивные </a:t>
            </a:r>
            <a:r>
              <a:rPr dirty="0" sz="2800" spc="-25">
                <a:latin typeface="Carlito"/>
                <a:cs typeface="Carlito"/>
              </a:rPr>
              <a:t>мультимедийные </a:t>
            </a:r>
            <a:r>
              <a:rPr dirty="0" sz="2800" spc="-10">
                <a:latin typeface="Carlito"/>
                <a:cs typeface="Carlito"/>
              </a:rPr>
              <a:t>средства</a:t>
            </a:r>
            <a:r>
              <a:rPr dirty="0" sz="2800" spc="50">
                <a:latin typeface="Arial"/>
                <a:cs typeface="Arial"/>
              </a:rPr>
              <a:t> 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90700" y="0"/>
            <a:ext cx="10258425" cy="6853555"/>
            <a:chOff x="1790700" y="0"/>
            <a:chExt cx="10258425" cy="6853555"/>
          </a:xfrm>
        </p:grpSpPr>
        <p:sp>
          <p:nvSpPr>
            <p:cNvPr id="3" name="object 3"/>
            <p:cNvSpPr/>
            <p:nvPr/>
          </p:nvSpPr>
          <p:spPr>
            <a:xfrm>
              <a:off x="1790700" y="0"/>
              <a:ext cx="7948930" cy="6853555"/>
            </a:xfrm>
            <a:custGeom>
              <a:avLst/>
              <a:gdLst/>
              <a:ahLst/>
              <a:cxnLst/>
              <a:rect l="l" t="t" r="r" b="b"/>
              <a:pathLst>
                <a:path w="7948930" h="6853555">
                  <a:moveTo>
                    <a:pt x="7948549" y="0"/>
                  </a:moveTo>
                  <a:lnTo>
                    <a:pt x="0" y="0"/>
                  </a:lnTo>
                  <a:lnTo>
                    <a:pt x="0" y="6853237"/>
                  </a:lnTo>
                  <a:lnTo>
                    <a:pt x="4900803" y="6853237"/>
                  </a:lnTo>
                  <a:lnTo>
                    <a:pt x="79485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8940800" y="1666748"/>
              <a:ext cx="3108325" cy="351955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/>
          <p:nvPr/>
        </p:nvSpPr>
        <p:spPr>
          <a:xfrm>
            <a:off x="342900" y="539750"/>
            <a:ext cx="0" cy="560705"/>
          </a:xfrm>
          <a:custGeom>
            <a:avLst/>
            <a:gdLst/>
            <a:ahLst/>
            <a:cxnLst/>
            <a:rect l="l" t="t" r="r" b="b"/>
            <a:pathLst>
              <a:path w="0" h="560705">
                <a:moveTo>
                  <a:pt x="0" y="560451"/>
                </a:moveTo>
                <a:lnTo>
                  <a:pt x="0" y="0"/>
                </a:lnTo>
              </a:path>
            </a:pathLst>
          </a:custGeom>
          <a:ln w="31750">
            <a:solidFill>
              <a:srgbClr val="9455A1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6" name="object 6"/>
          <p:cNvGrpSpPr/>
          <p:nvPr/>
        </p:nvGrpSpPr>
        <p:grpSpPr>
          <a:xfrm>
            <a:off x="8675751" y="3900487"/>
            <a:ext cx="3359150" cy="2802255"/>
            <a:chOff x="8675751" y="3900487"/>
            <a:chExt cx="3359150" cy="2802255"/>
          </a:xfrm>
        </p:grpSpPr>
        <p:sp>
          <p:nvSpPr>
            <p:cNvPr id="7" name="object 7"/>
            <p:cNvSpPr/>
            <p:nvPr/>
          </p:nvSpPr>
          <p:spPr>
            <a:xfrm>
              <a:off x="11045825" y="5713412"/>
              <a:ext cx="989012" cy="9890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8675751" y="3900487"/>
              <a:ext cx="3359150" cy="26352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202488" y="446278"/>
            <a:ext cx="8519795" cy="31299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19075">
              <a:lnSpc>
                <a:spcPct val="100000"/>
              </a:lnSpc>
              <a:spcBef>
                <a:spcPts val="95"/>
              </a:spcBef>
            </a:pPr>
            <a:r>
              <a:rPr dirty="0" sz="2800" spc="65">
                <a:solidFill>
                  <a:srgbClr val="44536A"/>
                </a:solidFill>
                <a:latin typeface="Arial"/>
                <a:cs typeface="Arial"/>
              </a:rPr>
              <a:t>Изображения</a:t>
            </a:r>
            <a:r>
              <a:rPr dirty="0" sz="2800" spc="50">
                <a:solidFill>
                  <a:srgbClr val="44536A"/>
                </a:solidFill>
                <a:latin typeface="Arial"/>
                <a:cs typeface="Arial"/>
              </a:rPr>
              <a:t> 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7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2800" spc="-35">
                <a:latin typeface="Carlito"/>
                <a:cs typeface="Carlito"/>
              </a:rPr>
              <a:t>Результаты </a:t>
            </a:r>
            <a:r>
              <a:rPr dirty="0" sz="2800" spc="-10">
                <a:latin typeface="Carlito"/>
                <a:cs typeface="Carlito"/>
              </a:rPr>
              <a:t>радиографических</a:t>
            </a:r>
            <a:r>
              <a:rPr dirty="0" sz="2800" spc="60">
                <a:latin typeface="Carlito"/>
                <a:cs typeface="Carlito"/>
              </a:rPr>
              <a:t> </a:t>
            </a:r>
            <a:r>
              <a:rPr dirty="0" sz="2800" spc="-10">
                <a:latin typeface="Carlito"/>
                <a:cs typeface="Carlito"/>
              </a:rPr>
              <a:t>исследований</a:t>
            </a:r>
            <a:endParaRPr sz="2800">
              <a:latin typeface="Carlito"/>
              <a:cs typeface="Carlito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2800" spc="-15">
                <a:latin typeface="Carlito"/>
                <a:cs typeface="Carlito"/>
              </a:rPr>
              <a:t>Фотографии кожных </a:t>
            </a:r>
            <a:r>
              <a:rPr dirty="0" sz="2800" spc="-5">
                <a:latin typeface="Carlito"/>
                <a:cs typeface="Carlito"/>
              </a:rPr>
              <a:t>покровов, </a:t>
            </a:r>
            <a:r>
              <a:rPr dirty="0" sz="2800" spc="-10">
                <a:latin typeface="Carlito"/>
                <a:cs typeface="Carlito"/>
              </a:rPr>
              <a:t>объективного</a:t>
            </a:r>
            <a:r>
              <a:rPr dirty="0" sz="2800" spc="65">
                <a:latin typeface="Carlito"/>
                <a:cs typeface="Carlito"/>
              </a:rPr>
              <a:t> </a:t>
            </a:r>
            <a:r>
              <a:rPr dirty="0" sz="2800" spc="-10">
                <a:latin typeface="Carlito"/>
                <a:cs typeface="Carlito"/>
              </a:rPr>
              <a:t>осмотра</a:t>
            </a:r>
            <a:endParaRPr sz="2800">
              <a:latin typeface="Carlito"/>
              <a:cs typeface="Carlito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2800" spc="-35">
                <a:latin typeface="Carlito"/>
                <a:cs typeface="Carlito"/>
              </a:rPr>
              <a:t>Результаты </a:t>
            </a:r>
            <a:r>
              <a:rPr dirty="0" sz="2800" spc="-5">
                <a:latin typeface="Carlito"/>
                <a:cs typeface="Carlito"/>
              </a:rPr>
              <a:t>анализов ЭКГ и</a:t>
            </a:r>
            <a:r>
              <a:rPr dirty="0" sz="2800" spc="40">
                <a:latin typeface="Carlito"/>
                <a:cs typeface="Carlito"/>
              </a:rPr>
              <a:t> </a:t>
            </a:r>
            <a:r>
              <a:rPr dirty="0" sz="2800" spc="-50">
                <a:latin typeface="Carlito"/>
                <a:cs typeface="Carlito"/>
              </a:rPr>
              <a:t>тд.</a:t>
            </a:r>
            <a:endParaRPr sz="2800">
              <a:latin typeface="Carlito"/>
              <a:cs typeface="Carlito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2800" spc="-35">
                <a:latin typeface="Carlito"/>
                <a:cs typeface="Carlito"/>
              </a:rPr>
              <a:t>Результаты </a:t>
            </a:r>
            <a:r>
              <a:rPr dirty="0" sz="2800" spc="-10">
                <a:latin typeface="Carlito"/>
                <a:cs typeface="Carlito"/>
              </a:rPr>
              <a:t>эндоскопических</a:t>
            </a:r>
            <a:r>
              <a:rPr dirty="0" sz="2800" spc="40">
                <a:latin typeface="Carlito"/>
                <a:cs typeface="Carlito"/>
              </a:rPr>
              <a:t> </a:t>
            </a:r>
            <a:r>
              <a:rPr dirty="0" sz="2800" spc="-10">
                <a:latin typeface="Carlito"/>
                <a:cs typeface="Carlito"/>
              </a:rPr>
              <a:t>исследований</a:t>
            </a:r>
            <a:endParaRPr sz="2800">
              <a:latin typeface="Carlito"/>
              <a:cs typeface="Carlito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2800" spc="-35">
                <a:latin typeface="Carlito"/>
                <a:cs typeface="Carlito"/>
              </a:rPr>
              <a:t>Результаты </a:t>
            </a:r>
            <a:r>
              <a:rPr dirty="0" sz="2800" spc="-15">
                <a:latin typeface="Carlito"/>
                <a:cs typeface="Carlito"/>
              </a:rPr>
              <a:t>патологоанатомических</a:t>
            </a:r>
            <a:r>
              <a:rPr dirty="0" sz="2800" spc="50">
                <a:latin typeface="Carlito"/>
                <a:cs typeface="Carlito"/>
              </a:rPr>
              <a:t> </a:t>
            </a:r>
            <a:r>
              <a:rPr dirty="0" sz="2800" spc="-10">
                <a:latin typeface="Carlito"/>
                <a:cs typeface="Carlito"/>
              </a:rPr>
              <a:t>исследований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77812" y="3889311"/>
            <a:ext cx="3913124" cy="25892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11675" y="3900487"/>
            <a:ext cx="3753738" cy="25781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90700" y="0"/>
            <a:ext cx="10258425" cy="6853555"/>
            <a:chOff x="1790700" y="0"/>
            <a:chExt cx="10258425" cy="6853555"/>
          </a:xfrm>
        </p:grpSpPr>
        <p:sp>
          <p:nvSpPr>
            <p:cNvPr id="3" name="object 3"/>
            <p:cNvSpPr/>
            <p:nvPr/>
          </p:nvSpPr>
          <p:spPr>
            <a:xfrm>
              <a:off x="1790700" y="0"/>
              <a:ext cx="7948930" cy="6853555"/>
            </a:xfrm>
            <a:custGeom>
              <a:avLst/>
              <a:gdLst/>
              <a:ahLst/>
              <a:cxnLst/>
              <a:rect l="l" t="t" r="r" b="b"/>
              <a:pathLst>
                <a:path w="7948930" h="6853555">
                  <a:moveTo>
                    <a:pt x="7948549" y="0"/>
                  </a:moveTo>
                  <a:lnTo>
                    <a:pt x="0" y="0"/>
                  </a:lnTo>
                  <a:lnTo>
                    <a:pt x="0" y="6853237"/>
                  </a:lnTo>
                  <a:lnTo>
                    <a:pt x="4900803" y="6853237"/>
                  </a:lnTo>
                  <a:lnTo>
                    <a:pt x="79485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8940800" y="1666748"/>
              <a:ext cx="3108325" cy="351955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045825" y="5713412"/>
              <a:ext cx="989012" cy="9890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342900" y="539750"/>
            <a:ext cx="0" cy="560705"/>
          </a:xfrm>
          <a:custGeom>
            <a:avLst/>
            <a:gdLst/>
            <a:ahLst/>
            <a:cxnLst/>
            <a:rect l="l" t="t" r="r" b="b"/>
            <a:pathLst>
              <a:path w="0" h="560705">
                <a:moveTo>
                  <a:pt x="0" y="560451"/>
                </a:moveTo>
                <a:lnTo>
                  <a:pt x="0" y="0"/>
                </a:lnTo>
              </a:path>
            </a:pathLst>
          </a:custGeom>
          <a:ln w="31750">
            <a:solidFill>
              <a:srgbClr val="9455A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78688" y="446278"/>
            <a:ext cx="7306945" cy="6167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42875" marR="10160">
              <a:lnSpc>
                <a:spcPct val="100000"/>
              </a:lnSpc>
              <a:spcBef>
                <a:spcPts val="95"/>
              </a:spcBef>
            </a:pPr>
            <a:r>
              <a:rPr dirty="0" sz="2800" spc="35">
                <a:solidFill>
                  <a:srgbClr val="44536A"/>
                </a:solidFill>
                <a:latin typeface="Arial"/>
                <a:cs typeface="Arial"/>
              </a:rPr>
              <a:t>Использование </a:t>
            </a:r>
            <a:r>
              <a:rPr dirty="0" sz="2800" spc="-40">
                <a:solidFill>
                  <a:srgbClr val="44536A"/>
                </a:solidFill>
                <a:latin typeface="Arial"/>
                <a:cs typeface="Arial"/>
              </a:rPr>
              <a:t>средств </a:t>
            </a:r>
            <a:r>
              <a:rPr dirty="0" sz="2800" spc="-35">
                <a:solidFill>
                  <a:srgbClr val="44536A"/>
                </a:solidFill>
                <a:latin typeface="Arial"/>
                <a:cs typeface="Arial"/>
              </a:rPr>
              <a:t>мультимедиа </a:t>
            </a:r>
            <a:r>
              <a:rPr dirty="0" sz="2800" spc="5">
                <a:solidFill>
                  <a:srgbClr val="44536A"/>
                </a:solidFill>
                <a:latin typeface="Arial"/>
                <a:cs typeface="Arial"/>
              </a:rPr>
              <a:t>в  </a:t>
            </a:r>
            <a:r>
              <a:rPr dirty="0" sz="2800" spc="-20">
                <a:solidFill>
                  <a:srgbClr val="44536A"/>
                </a:solidFill>
                <a:latin typeface="Arial"/>
                <a:cs typeface="Arial"/>
              </a:rPr>
              <a:t>качестве </a:t>
            </a:r>
            <a:r>
              <a:rPr dirty="0" sz="2800" spc="-45">
                <a:solidFill>
                  <a:srgbClr val="44536A"/>
                </a:solidFill>
                <a:latin typeface="Arial"/>
                <a:cs typeface="Arial"/>
              </a:rPr>
              <a:t>элемента </a:t>
            </a:r>
            <a:r>
              <a:rPr dirty="0" sz="2800" spc="45">
                <a:solidFill>
                  <a:srgbClr val="44536A"/>
                </a:solidFill>
                <a:latin typeface="Arial"/>
                <a:cs typeface="Arial"/>
              </a:rPr>
              <a:t>краткого </a:t>
            </a:r>
            <a:r>
              <a:rPr dirty="0" sz="2800" spc="55">
                <a:solidFill>
                  <a:srgbClr val="44536A"/>
                </a:solidFill>
                <a:latin typeface="Arial"/>
                <a:cs typeface="Arial"/>
              </a:rPr>
              <a:t>клинического  </a:t>
            </a:r>
            <a:r>
              <a:rPr dirty="0" sz="2800" spc="45">
                <a:solidFill>
                  <a:srgbClr val="44536A"/>
                </a:solidFill>
                <a:latin typeface="Arial"/>
                <a:cs typeface="Arial"/>
              </a:rPr>
              <a:t>описания</a:t>
            </a:r>
            <a:r>
              <a:rPr dirty="0" sz="2800" spc="50">
                <a:solidFill>
                  <a:srgbClr val="44536A"/>
                </a:solidFill>
                <a:latin typeface="Arial"/>
                <a:cs typeface="Arial"/>
              </a:rPr>
              <a:t> 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15"/>
              </a:spcBef>
            </a:pPr>
            <a:r>
              <a:rPr dirty="0" sz="2800" spc="-5">
                <a:latin typeface="Carlito"/>
                <a:cs typeface="Carlito"/>
              </a:rPr>
              <a:t>Преимущества:</a:t>
            </a:r>
            <a:endParaRPr sz="28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50">
                <a:latin typeface="Arial"/>
                <a:cs typeface="Arial"/>
              </a:rPr>
              <a:t> 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  <a:buSzPct val="96428"/>
              <a:buChar char="•"/>
              <a:tabLst>
                <a:tab pos="137795" algn="l"/>
              </a:tabLst>
            </a:pPr>
            <a:r>
              <a:rPr dirty="0" sz="2800" spc="25">
                <a:latin typeface="Arial"/>
                <a:cs typeface="Arial"/>
              </a:rPr>
              <a:t>Демонстрация </a:t>
            </a:r>
            <a:r>
              <a:rPr dirty="0" sz="2800" spc="-25">
                <a:latin typeface="Arial"/>
                <a:cs typeface="Arial"/>
              </a:rPr>
              <a:t>результатов </a:t>
            </a:r>
            <a:r>
              <a:rPr dirty="0" sz="2800" spc="5">
                <a:latin typeface="Arial"/>
                <a:cs typeface="Arial"/>
              </a:rPr>
              <a:t>обследования  </a:t>
            </a:r>
            <a:r>
              <a:rPr dirty="0" sz="2800">
                <a:latin typeface="Arial"/>
                <a:cs typeface="Arial"/>
              </a:rPr>
              <a:t>вместо </a:t>
            </a:r>
            <a:r>
              <a:rPr dirty="0" sz="2800" spc="30">
                <a:latin typeface="Arial"/>
                <a:cs typeface="Arial"/>
              </a:rPr>
              <a:t>описания </a:t>
            </a:r>
            <a:r>
              <a:rPr dirty="0" sz="2800" spc="-30">
                <a:latin typeface="Arial"/>
                <a:cs typeface="Arial"/>
              </a:rPr>
              <a:t>их в </a:t>
            </a:r>
            <a:r>
              <a:rPr dirty="0" sz="2800" spc="-35">
                <a:latin typeface="Arial"/>
                <a:cs typeface="Arial"/>
              </a:rPr>
              <a:t>тексте </a:t>
            </a:r>
            <a:r>
              <a:rPr dirty="0" sz="2800" spc="-10">
                <a:latin typeface="Arial"/>
                <a:cs typeface="Arial"/>
              </a:rPr>
              <a:t>моделирует  </a:t>
            </a:r>
            <a:r>
              <a:rPr dirty="0" sz="2800" spc="15">
                <a:latin typeface="Arial"/>
                <a:cs typeface="Arial"/>
              </a:rPr>
              <a:t>реальную </a:t>
            </a:r>
            <a:r>
              <a:rPr dirty="0" sz="2800" spc="45">
                <a:latin typeface="Arial"/>
                <a:cs typeface="Arial"/>
              </a:rPr>
              <a:t>практическую </a:t>
            </a:r>
            <a:r>
              <a:rPr dirty="0" sz="2800" spc="20">
                <a:latin typeface="Arial"/>
                <a:cs typeface="Arial"/>
              </a:rPr>
              <a:t>ситуацию </a:t>
            </a:r>
            <a:r>
              <a:rPr dirty="0" sz="2800" spc="5">
                <a:latin typeface="Arial"/>
                <a:cs typeface="Arial"/>
              </a:rPr>
              <a:t>в  </a:t>
            </a:r>
            <a:r>
              <a:rPr dirty="0" sz="2800" spc="25">
                <a:latin typeface="Arial"/>
                <a:cs typeface="Arial"/>
              </a:rPr>
              <a:t>клинике.</a:t>
            </a:r>
            <a:r>
              <a:rPr dirty="0" sz="2800" spc="75">
                <a:latin typeface="Arial"/>
                <a:cs typeface="Arial"/>
              </a:rPr>
              <a:t> </a:t>
            </a:r>
            <a:endParaRPr sz="2800">
              <a:latin typeface="Arial"/>
              <a:cs typeface="Arial"/>
            </a:endParaRPr>
          </a:p>
          <a:p>
            <a:pPr marL="12700" marR="705485">
              <a:lnSpc>
                <a:spcPct val="100000"/>
              </a:lnSpc>
              <a:buSzPct val="96428"/>
              <a:buChar char="•"/>
              <a:tabLst>
                <a:tab pos="137795" algn="l"/>
              </a:tabLst>
            </a:pPr>
            <a:r>
              <a:rPr dirty="0" sz="2800" spc="-5">
                <a:latin typeface="Arial"/>
                <a:cs typeface="Arial"/>
              </a:rPr>
              <a:t>Время </a:t>
            </a:r>
            <a:r>
              <a:rPr dirty="0" sz="2800" spc="10">
                <a:latin typeface="Arial"/>
                <a:cs typeface="Arial"/>
              </a:rPr>
              <a:t>на </a:t>
            </a:r>
            <a:r>
              <a:rPr dirty="0" sz="2800" spc="15">
                <a:latin typeface="Arial"/>
                <a:cs typeface="Arial"/>
              </a:rPr>
              <a:t>решение </a:t>
            </a:r>
            <a:r>
              <a:rPr dirty="0" sz="2800" spc="5">
                <a:latin typeface="Arial"/>
                <a:cs typeface="Arial"/>
              </a:rPr>
              <a:t>тестового задания  </a:t>
            </a:r>
            <a:r>
              <a:rPr dirty="0" sz="2800" spc="-20">
                <a:latin typeface="Arial"/>
                <a:cs typeface="Arial"/>
              </a:rPr>
              <a:t>сокращается.</a:t>
            </a:r>
            <a:r>
              <a:rPr dirty="0" sz="2800" spc="50">
                <a:latin typeface="Arial"/>
                <a:cs typeface="Arial"/>
              </a:rPr>
              <a:t> </a:t>
            </a:r>
            <a:endParaRPr sz="2800">
              <a:latin typeface="Arial"/>
              <a:cs typeface="Arial"/>
            </a:endParaRPr>
          </a:p>
          <a:p>
            <a:pPr marL="137160" indent="-125095">
              <a:lnSpc>
                <a:spcPct val="100000"/>
              </a:lnSpc>
              <a:buSzPct val="96428"/>
              <a:buChar char="•"/>
              <a:tabLst>
                <a:tab pos="137795" algn="l"/>
              </a:tabLst>
            </a:pPr>
            <a:r>
              <a:rPr dirty="0" sz="2800" spc="15">
                <a:latin typeface="Arial"/>
                <a:cs typeface="Arial"/>
              </a:rPr>
              <a:t>Позволяет </a:t>
            </a:r>
            <a:r>
              <a:rPr dirty="0" sz="2800" spc="-10">
                <a:latin typeface="Arial"/>
                <a:cs typeface="Arial"/>
              </a:rPr>
              <a:t>не </a:t>
            </a:r>
            <a:r>
              <a:rPr dirty="0" sz="2800" spc="-55">
                <a:latin typeface="Arial"/>
                <a:cs typeface="Arial"/>
              </a:rPr>
              <a:t>выдать </a:t>
            </a:r>
            <a:r>
              <a:rPr dirty="0" sz="2800" spc="-20">
                <a:latin typeface="Arial"/>
                <a:cs typeface="Arial"/>
              </a:rPr>
              <a:t>ответ в</a:t>
            </a:r>
            <a:r>
              <a:rPr dirty="0" sz="2800" spc="-10">
                <a:latin typeface="Arial"/>
                <a:cs typeface="Arial"/>
              </a:rPr>
              <a:t> </a:t>
            </a:r>
            <a:r>
              <a:rPr dirty="0" sz="2800" spc="-15">
                <a:latin typeface="Arial"/>
                <a:cs typeface="Arial"/>
              </a:rPr>
              <a:t>условии.</a:t>
            </a:r>
            <a:r>
              <a:rPr dirty="0" sz="2800" spc="50">
                <a:latin typeface="Arial"/>
                <a:cs typeface="Arial"/>
              </a:rPr>
              <a:t> </a:t>
            </a:r>
            <a:endParaRPr sz="2800">
              <a:latin typeface="Arial"/>
              <a:cs typeface="Arial"/>
            </a:endParaRPr>
          </a:p>
          <a:p>
            <a:pPr marL="135890">
              <a:lnSpc>
                <a:spcPct val="100000"/>
              </a:lnSpc>
            </a:pPr>
            <a:r>
              <a:rPr dirty="0" sz="2800" spc="50">
                <a:latin typeface="Arial"/>
                <a:cs typeface="Arial"/>
              </a:rPr>
              <a:t> </a:t>
            </a:r>
            <a:endParaRPr sz="2800">
              <a:latin typeface="Arial"/>
              <a:cs typeface="Arial"/>
            </a:endParaRPr>
          </a:p>
          <a:p>
            <a:pPr marL="135890">
              <a:lnSpc>
                <a:spcPct val="100000"/>
              </a:lnSpc>
              <a:spcBef>
                <a:spcPts val="5"/>
              </a:spcBef>
            </a:pPr>
            <a:r>
              <a:rPr dirty="0" sz="2800" spc="50">
                <a:latin typeface="Arial"/>
                <a:cs typeface="Arial"/>
              </a:rPr>
              <a:t> 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90700" y="0"/>
            <a:ext cx="10258425" cy="6853555"/>
            <a:chOff x="1790700" y="0"/>
            <a:chExt cx="10258425" cy="6853555"/>
          </a:xfrm>
        </p:grpSpPr>
        <p:sp>
          <p:nvSpPr>
            <p:cNvPr id="3" name="object 3"/>
            <p:cNvSpPr/>
            <p:nvPr/>
          </p:nvSpPr>
          <p:spPr>
            <a:xfrm>
              <a:off x="1790700" y="0"/>
              <a:ext cx="7948930" cy="6853555"/>
            </a:xfrm>
            <a:custGeom>
              <a:avLst/>
              <a:gdLst/>
              <a:ahLst/>
              <a:cxnLst/>
              <a:rect l="l" t="t" r="r" b="b"/>
              <a:pathLst>
                <a:path w="7948930" h="6853555">
                  <a:moveTo>
                    <a:pt x="7948549" y="0"/>
                  </a:moveTo>
                  <a:lnTo>
                    <a:pt x="0" y="0"/>
                  </a:lnTo>
                  <a:lnTo>
                    <a:pt x="0" y="6853237"/>
                  </a:lnTo>
                  <a:lnTo>
                    <a:pt x="4900803" y="6853237"/>
                  </a:lnTo>
                  <a:lnTo>
                    <a:pt x="79485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8940800" y="1666748"/>
              <a:ext cx="3108325" cy="351955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045825" y="5713412"/>
              <a:ext cx="989012" cy="9890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342900" y="539750"/>
            <a:ext cx="0" cy="560705"/>
          </a:xfrm>
          <a:custGeom>
            <a:avLst/>
            <a:gdLst/>
            <a:ahLst/>
            <a:cxnLst/>
            <a:rect l="l" t="t" r="r" b="b"/>
            <a:pathLst>
              <a:path w="0" h="560705">
                <a:moveTo>
                  <a:pt x="0" y="560451"/>
                </a:moveTo>
                <a:lnTo>
                  <a:pt x="0" y="0"/>
                </a:lnTo>
              </a:path>
            </a:pathLst>
          </a:custGeom>
          <a:ln w="31750">
            <a:solidFill>
              <a:srgbClr val="9455A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78688" y="446278"/>
            <a:ext cx="7301230" cy="58940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42875" marR="5080">
              <a:lnSpc>
                <a:spcPct val="100000"/>
              </a:lnSpc>
              <a:spcBef>
                <a:spcPts val="95"/>
              </a:spcBef>
            </a:pPr>
            <a:r>
              <a:rPr dirty="0" sz="2800" spc="35">
                <a:solidFill>
                  <a:srgbClr val="44536A"/>
                </a:solidFill>
                <a:latin typeface="Arial"/>
                <a:cs typeface="Arial"/>
              </a:rPr>
              <a:t>Использование </a:t>
            </a:r>
            <a:r>
              <a:rPr dirty="0" sz="2800" spc="-40">
                <a:solidFill>
                  <a:srgbClr val="44536A"/>
                </a:solidFill>
                <a:latin typeface="Arial"/>
                <a:cs typeface="Arial"/>
              </a:rPr>
              <a:t>средств </a:t>
            </a:r>
            <a:r>
              <a:rPr dirty="0" sz="2800" spc="-35">
                <a:solidFill>
                  <a:srgbClr val="44536A"/>
                </a:solidFill>
                <a:latin typeface="Arial"/>
                <a:cs typeface="Arial"/>
              </a:rPr>
              <a:t>мультимедиа </a:t>
            </a:r>
            <a:r>
              <a:rPr dirty="0" sz="2800" spc="5">
                <a:solidFill>
                  <a:srgbClr val="44536A"/>
                </a:solidFill>
                <a:latin typeface="Arial"/>
                <a:cs typeface="Arial"/>
              </a:rPr>
              <a:t>в  </a:t>
            </a:r>
            <a:r>
              <a:rPr dirty="0" sz="2800" spc="-20">
                <a:solidFill>
                  <a:srgbClr val="44536A"/>
                </a:solidFill>
                <a:latin typeface="Arial"/>
                <a:cs typeface="Arial"/>
              </a:rPr>
              <a:t>качестве </a:t>
            </a:r>
            <a:r>
              <a:rPr dirty="0" sz="2800" spc="-45">
                <a:solidFill>
                  <a:srgbClr val="44536A"/>
                </a:solidFill>
                <a:latin typeface="Arial"/>
                <a:cs typeface="Arial"/>
              </a:rPr>
              <a:t>элемента </a:t>
            </a:r>
            <a:r>
              <a:rPr dirty="0" sz="2800" spc="45">
                <a:solidFill>
                  <a:srgbClr val="44536A"/>
                </a:solidFill>
                <a:latin typeface="Arial"/>
                <a:cs typeface="Arial"/>
              </a:rPr>
              <a:t>краткого </a:t>
            </a:r>
            <a:r>
              <a:rPr dirty="0" sz="2800" spc="55">
                <a:solidFill>
                  <a:srgbClr val="44536A"/>
                </a:solidFill>
                <a:latin typeface="Arial"/>
                <a:cs typeface="Arial"/>
              </a:rPr>
              <a:t>клинического  </a:t>
            </a:r>
            <a:r>
              <a:rPr dirty="0" sz="2800" spc="45">
                <a:solidFill>
                  <a:srgbClr val="44536A"/>
                </a:solidFill>
                <a:latin typeface="Arial"/>
                <a:cs typeface="Arial"/>
              </a:rPr>
              <a:t>описания</a:t>
            </a:r>
            <a:r>
              <a:rPr dirty="0" sz="2800" spc="50">
                <a:solidFill>
                  <a:srgbClr val="44536A"/>
                </a:solidFill>
                <a:latin typeface="Arial"/>
                <a:cs typeface="Arial"/>
              </a:rPr>
              <a:t> 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430"/>
              </a:spcBef>
            </a:pPr>
            <a:r>
              <a:rPr dirty="0" sz="2800" spc="-15">
                <a:latin typeface="Carlito"/>
                <a:cs typeface="Carlito"/>
              </a:rPr>
              <a:t>Недостатки:</a:t>
            </a:r>
            <a:endParaRPr sz="28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50">
                <a:latin typeface="Arial"/>
                <a:cs typeface="Arial"/>
              </a:rPr>
              <a:t> </a:t>
            </a:r>
            <a:endParaRPr sz="2800">
              <a:latin typeface="Arial"/>
              <a:cs typeface="Arial"/>
            </a:endParaRPr>
          </a:p>
          <a:p>
            <a:pPr marL="12700" marR="497840">
              <a:lnSpc>
                <a:spcPct val="100000"/>
              </a:lnSpc>
              <a:buSzPct val="96428"/>
              <a:buChar char="•"/>
              <a:tabLst>
                <a:tab pos="137795" algn="l"/>
              </a:tabLst>
            </a:pPr>
            <a:r>
              <a:rPr dirty="0" sz="2800" spc="-85">
                <a:latin typeface="Arial"/>
                <a:cs typeface="Arial"/>
              </a:rPr>
              <a:t>Если </a:t>
            </a:r>
            <a:r>
              <a:rPr dirty="0" sz="2800" spc="20">
                <a:latin typeface="Arial"/>
                <a:cs typeface="Arial"/>
              </a:rPr>
              <a:t>экзамен </a:t>
            </a:r>
            <a:r>
              <a:rPr dirty="0" sz="2800" spc="-10">
                <a:latin typeface="Arial"/>
                <a:cs typeface="Arial"/>
              </a:rPr>
              <a:t>состоит </a:t>
            </a:r>
            <a:r>
              <a:rPr dirty="0" sz="2800" spc="90">
                <a:latin typeface="Arial"/>
                <a:cs typeface="Arial"/>
              </a:rPr>
              <a:t>из </a:t>
            </a:r>
            <a:r>
              <a:rPr dirty="0" sz="2800" spc="15">
                <a:latin typeface="Arial"/>
                <a:cs typeface="Arial"/>
              </a:rPr>
              <a:t>нескольких  </a:t>
            </a:r>
            <a:r>
              <a:rPr dirty="0" sz="2800" spc="70">
                <a:latin typeface="Arial"/>
                <a:cs typeface="Arial"/>
              </a:rPr>
              <a:t>потоков </a:t>
            </a:r>
            <a:r>
              <a:rPr dirty="0" sz="2800" spc="35">
                <a:latin typeface="Arial"/>
                <a:cs typeface="Arial"/>
              </a:rPr>
              <a:t>или </a:t>
            </a:r>
            <a:r>
              <a:rPr dirty="0" sz="2800" spc="-45">
                <a:latin typeface="Arial"/>
                <a:cs typeface="Arial"/>
              </a:rPr>
              <a:t>тестовые </a:t>
            </a:r>
            <a:r>
              <a:rPr dirty="0" sz="2800" spc="10">
                <a:latin typeface="Arial"/>
                <a:cs typeface="Arial"/>
              </a:rPr>
              <a:t>задания  используются </a:t>
            </a:r>
            <a:r>
              <a:rPr dirty="0" sz="2800" spc="35">
                <a:latin typeface="Arial"/>
                <a:cs typeface="Arial"/>
              </a:rPr>
              <a:t>каждый </a:t>
            </a:r>
            <a:r>
              <a:rPr dirty="0" sz="2800" spc="10">
                <a:latin typeface="Arial"/>
                <a:cs typeface="Arial"/>
              </a:rPr>
              <a:t>год, </a:t>
            </a:r>
            <a:r>
              <a:rPr dirty="0" sz="2800" spc="-35">
                <a:latin typeface="Arial"/>
                <a:cs typeface="Arial"/>
              </a:rPr>
              <a:t>то есть </a:t>
            </a:r>
            <a:r>
              <a:rPr dirty="0" sz="2800">
                <a:latin typeface="Arial"/>
                <a:cs typeface="Arial"/>
              </a:rPr>
              <a:t>шанс  </a:t>
            </a:r>
            <a:r>
              <a:rPr dirty="0" sz="2800" spc="20">
                <a:latin typeface="Arial"/>
                <a:cs typeface="Arial"/>
              </a:rPr>
              <a:t>того, </a:t>
            </a:r>
            <a:r>
              <a:rPr dirty="0" sz="2800" spc="-20">
                <a:latin typeface="Arial"/>
                <a:cs typeface="Arial"/>
              </a:rPr>
              <a:t>что студенты </a:t>
            </a:r>
            <a:r>
              <a:rPr dirty="0" sz="2800" spc="-15">
                <a:latin typeface="Arial"/>
                <a:cs typeface="Arial"/>
              </a:rPr>
              <a:t>будут</a:t>
            </a:r>
            <a:r>
              <a:rPr dirty="0" sz="2800" spc="-20">
                <a:latin typeface="Arial"/>
                <a:cs typeface="Arial"/>
              </a:rPr>
              <a:t> </a:t>
            </a:r>
            <a:r>
              <a:rPr dirty="0" sz="2800" spc="15">
                <a:latin typeface="Arial"/>
                <a:cs typeface="Arial"/>
              </a:rPr>
              <a:t>запоминать </a:t>
            </a:r>
            <a:endParaRPr sz="2800">
              <a:latin typeface="Arial"/>
              <a:cs typeface="Arial"/>
            </a:endParaRPr>
          </a:p>
          <a:p>
            <a:pPr marL="12700" marR="738505">
              <a:lnSpc>
                <a:spcPct val="100000"/>
              </a:lnSpc>
              <a:spcBef>
                <a:spcPts val="5"/>
              </a:spcBef>
            </a:pPr>
            <a:r>
              <a:rPr dirty="0" sz="2800" spc="-25">
                <a:latin typeface="Arial"/>
                <a:cs typeface="Arial"/>
              </a:rPr>
              <a:t>тестовое </a:t>
            </a:r>
            <a:r>
              <a:rPr dirty="0" sz="2800" spc="10">
                <a:latin typeface="Arial"/>
                <a:cs typeface="Arial"/>
              </a:rPr>
              <a:t>задание </a:t>
            </a:r>
            <a:r>
              <a:rPr dirty="0" sz="2800" spc="60">
                <a:latin typeface="Arial"/>
                <a:cs typeface="Arial"/>
              </a:rPr>
              <a:t>с </a:t>
            </a:r>
            <a:r>
              <a:rPr dirty="0" sz="2800" spc="50">
                <a:latin typeface="Arial"/>
                <a:cs typeface="Arial"/>
              </a:rPr>
              <a:t>изображением </a:t>
            </a:r>
            <a:r>
              <a:rPr dirty="0" sz="2800" spc="135">
                <a:latin typeface="Arial"/>
                <a:cs typeface="Arial"/>
              </a:rPr>
              <a:t>по  </a:t>
            </a:r>
            <a:r>
              <a:rPr dirty="0" sz="2800" spc="65">
                <a:latin typeface="Arial"/>
                <a:cs typeface="Arial"/>
              </a:rPr>
              <a:t>какой </a:t>
            </a:r>
            <a:r>
              <a:rPr dirty="0" sz="2800" spc="40">
                <a:latin typeface="Arial"/>
                <a:cs typeface="Arial"/>
              </a:rPr>
              <a:t>либо </a:t>
            </a:r>
            <a:r>
              <a:rPr dirty="0" sz="2800" spc="75">
                <a:latin typeface="Arial"/>
                <a:cs typeface="Arial"/>
              </a:rPr>
              <a:t>особенной </a:t>
            </a:r>
            <a:r>
              <a:rPr dirty="0" sz="2800" spc="10">
                <a:latin typeface="Arial"/>
                <a:cs typeface="Arial"/>
              </a:rPr>
              <a:t>черте</a:t>
            </a:r>
            <a:r>
              <a:rPr dirty="0" sz="2800" spc="-20">
                <a:latin typeface="Arial"/>
                <a:cs typeface="Arial"/>
              </a:rPr>
              <a:t> </a:t>
            </a:r>
            <a:r>
              <a:rPr dirty="0" sz="2800" spc="20">
                <a:latin typeface="Arial"/>
                <a:cs typeface="Arial"/>
              </a:rPr>
              <a:t>рисунка.</a:t>
            </a:r>
            <a:r>
              <a:rPr dirty="0" sz="2800" spc="50">
                <a:latin typeface="Arial"/>
                <a:cs typeface="Arial"/>
              </a:rPr>
              <a:t> </a:t>
            </a:r>
            <a:endParaRPr sz="2800">
              <a:latin typeface="Arial"/>
              <a:cs typeface="Arial"/>
            </a:endParaRPr>
          </a:p>
          <a:p>
            <a:pPr marL="135890">
              <a:lnSpc>
                <a:spcPct val="100000"/>
              </a:lnSpc>
            </a:pPr>
            <a:r>
              <a:rPr dirty="0" sz="2800" spc="50">
                <a:latin typeface="Arial"/>
                <a:cs typeface="Arial"/>
              </a:rPr>
              <a:t> </a:t>
            </a:r>
            <a:endParaRPr sz="2800">
              <a:latin typeface="Arial"/>
              <a:cs typeface="Arial"/>
            </a:endParaRPr>
          </a:p>
          <a:p>
            <a:pPr marL="135890">
              <a:lnSpc>
                <a:spcPct val="100000"/>
              </a:lnSpc>
            </a:pPr>
            <a:r>
              <a:rPr dirty="0" sz="2800" spc="50">
                <a:latin typeface="Arial"/>
                <a:cs typeface="Arial"/>
              </a:rPr>
              <a:t> 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9143" y="446278"/>
            <a:ext cx="7171055" cy="13055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pc="35"/>
              <a:t>Использование </a:t>
            </a:r>
            <a:r>
              <a:rPr dirty="0" spc="-40"/>
              <a:t>средств </a:t>
            </a:r>
            <a:r>
              <a:rPr dirty="0" spc="-35"/>
              <a:t>мультимедиа </a:t>
            </a:r>
            <a:r>
              <a:rPr dirty="0" spc="5"/>
              <a:t>в  </a:t>
            </a:r>
            <a:r>
              <a:rPr dirty="0" spc="-20"/>
              <a:t>качестве </a:t>
            </a:r>
            <a:r>
              <a:rPr dirty="0" spc="-45"/>
              <a:t>элемента </a:t>
            </a:r>
            <a:r>
              <a:rPr dirty="0" spc="45"/>
              <a:t>краткого </a:t>
            </a:r>
            <a:r>
              <a:rPr dirty="0" spc="55"/>
              <a:t>клинического  </a:t>
            </a:r>
            <a:r>
              <a:rPr dirty="0" spc="45"/>
              <a:t>описания</a:t>
            </a:r>
            <a:r>
              <a:rPr dirty="0" spc="50"/>
              <a:t> 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85089" y="1786508"/>
            <a:ext cx="7804784" cy="49041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99085" marR="472440" indent="-287020">
              <a:lnSpc>
                <a:spcPct val="100000"/>
              </a:lnSpc>
              <a:spcBef>
                <a:spcPts val="105"/>
              </a:spcBef>
              <a:buChar char="•"/>
              <a:tabLst>
                <a:tab pos="299085" algn="l"/>
                <a:tab pos="299720" algn="l"/>
              </a:tabLst>
            </a:pPr>
            <a:r>
              <a:rPr dirty="0" sz="2000" spc="-20">
                <a:solidFill>
                  <a:srgbClr val="6F2F9F"/>
                </a:solidFill>
                <a:latin typeface="Arial"/>
                <a:cs typeface="Arial"/>
              </a:rPr>
              <a:t>Выбирать </a:t>
            </a:r>
            <a:r>
              <a:rPr dirty="0" sz="2000" spc="15">
                <a:solidFill>
                  <a:srgbClr val="6F2F9F"/>
                </a:solidFill>
                <a:latin typeface="Arial"/>
                <a:cs typeface="Arial"/>
              </a:rPr>
              <a:t>медийные </a:t>
            </a:r>
            <a:r>
              <a:rPr dirty="0" sz="2000" spc="-20">
                <a:solidFill>
                  <a:srgbClr val="6F2F9F"/>
                </a:solidFill>
                <a:latin typeface="Arial"/>
                <a:cs typeface="Arial"/>
              </a:rPr>
              <a:t>средства </a:t>
            </a:r>
            <a:r>
              <a:rPr dirty="0" sz="2000" spc="-40">
                <a:solidFill>
                  <a:srgbClr val="6F2F9F"/>
                </a:solidFill>
                <a:latin typeface="Arial"/>
                <a:cs typeface="Arial"/>
              </a:rPr>
              <a:t>для </a:t>
            </a:r>
            <a:r>
              <a:rPr dirty="0" sz="2000" spc="20">
                <a:solidFill>
                  <a:srgbClr val="6F2F9F"/>
                </a:solidFill>
                <a:latin typeface="Arial"/>
                <a:cs typeface="Arial"/>
              </a:rPr>
              <a:t>заданий </a:t>
            </a:r>
            <a:r>
              <a:rPr dirty="0" sz="2000" spc="-5">
                <a:solidFill>
                  <a:srgbClr val="6F2F9F"/>
                </a:solidFill>
                <a:latin typeface="Arial"/>
                <a:cs typeface="Arial"/>
              </a:rPr>
              <a:t>с </a:t>
            </a:r>
            <a:r>
              <a:rPr dirty="0" sz="2000" spc="20">
                <a:solidFill>
                  <a:srgbClr val="6F2F9F"/>
                </a:solidFill>
                <a:latin typeface="Arial"/>
                <a:cs typeface="Arial"/>
              </a:rPr>
              <a:t>несколькими  </a:t>
            </a:r>
            <a:r>
              <a:rPr dirty="0" sz="2000" spc="5">
                <a:solidFill>
                  <a:srgbClr val="6F2F9F"/>
                </a:solidFill>
                <a:latin typeface="Arial"/>
                <a:cs typeface="Arial"/>
              </a:rPr>
              <a:t>вариантами </a:t>
            </a:r>
            <a:r>
              <a:rPr dirty="0" sz="2000" spc="-15">
                <a:solidFill>
                  <a:srgbClr val="6F2F9F"/>
                </a:solidFill>
                <a:latin typeface="Arial"/>
                <a:cs typeface="Arial"/>
              </a:rPr>
              <a:t>ответов </a:t>
            </a:r>
            <a:r>
              <a:rPr dirty="0" sz="2000" spc="-45">
                <a:solidFill>
                  <a:srgbClr val="6F2F9F"/>
                </a:solidFill>
                <a:latin typeface="Arial"/>
                <a:cs typeface="Arial"/>
              </a:rPr>
              <a:t>следует </a:t>
            </a:r>
            <a:r>
              <a:rPr dirty="0" sz="2000" spc="50">
                <a:solidFill>
                  <a:srgbClr val="6F2F9F"/>
                </a:solidFill>
                <a:latin typeface="Arial"/>
                <a:cs typeface="Arial"/>
              </a:rPr>
              <a:t>осознанно </a:t>
            </a:r>
            <a:r>
              <a:rPr dirty="0" sz="2000" spc="-40">
                <a:solidFill>
                  <a:srgbClr val="6F2F9F"/>
                </a:solidFill>
                <a:latin typeface="Arial"/>
                <a:cs typeface="Arial"/>
              </a:rPr>
              <a:t>для </a:t>
            </a:r>
            <a:r>
              <a:rPr dirty="0" sz="2000" spc="10">
                <a:solidFill>
                  <a:srgbClr val="6F2F9F"/>
                </a:solidFill>
                <a:latin typeface="Arial"/>
                <a:cs typeface="Arial"/>
              </a:rPr>
              <a:t>того, </a:t>
            </a:r>
            <a:r>
              <a:rPr dirty="0" sz="2000" spc="25">
                <a:solidFill>
                  <a:srgbClr val="6F2F9F"/>
                </a:solidFill>
                <a:latin typeface="Arial"/>
                <a:cs typeface="Arial"/>
              </a:rPr>
              <a:t>чтобы  </a:t>
            </a:r>
            <a:r>
              <a:rPr dirty="0" sz="2000" spc="55">
                <a:solidFill>
                  <a:srgbClr val="6F2F9F"/>
                </a:solidFill>
                <a:latin typeface="Arial"/>
                <a:cs typeface="Arial"/>
              </a:rPr>
              <a:t>помочь </a:t>
            </a:r>
            <a:r>
              <a:rPr dirty="0" sz="2000" spc="-35">
                <a:solidFill>
                  <a:srgbClr val="6F2F9F"/>
                </a:solidFill>
                <a:latin typeface="Arial"/>
                <a:cs typeface="Arial"/>
              </a:rPr>
              <a:t>студенту </a:t>
            </a:r>
            <a:r>
              <a:rPr dirty="0" sz="2000" spc="45">
                <a:solidFill>
                  <a:srgbClr val="6F2F9F"/>
                </a:solidFill>
                <a:latin typeface="Arial"/>
                <a:cs typeface="Arial"/>
              </a:rPr>
              <a:t>в </a:t>
            </a:r>
            <a:r>
              <a:rPr dirty="0" sz="2000" spc="-30">
                <a:solidFill>
                  <a:srgbClr val="6F2F9F"/>
                </a:solidFill>
                <a:latin typeface="Arial"/>
                <a:cs typeface="Arial"/>
              </a:rPr>
              <a:t>ответе </a:t>
            </a:r>
            <a:r>
              <a:rPr dirty="0" sz="2000" spc="25">
                <a:solidFill>
                  <a:srgbClr val="6F2F9F"/>
                </a:solidFill>
                <a:latin typeface="Arial"/>
                <a:cs typeface="Arial"/>
              </a:rPr>
              <a:t>на </a:t>
            </a:r>
            <a:r>
              <a:rPr dirty="0" sz="2000" spc="40">
                <a:solidFill>
                  <a:srgbClr val="6F2F9F"/>
                </a:solidFill>
                <a:latin typeface="Arial"/>
                <a:cs typeface="Arial"/>
              </a:rPr>
              <a:t>вопрос. </a:t>
            </a:r>
            <a:r>
              <a:rPr dirty="0" sz="2000" spc="-35">
                <a:latin typeface="Arial"/>
                <a:cs typeface="Arial"/>
              </a:rPr>
              <a:t>Без </a:t>
            </a:r>
            <a:r>
              <a:rPr dirty="0" sz="2000" spc="20">
                <a:latin typeface="Arial"/>
                <a:cs typeface="Arial"/>
              </a:rPr>
              <a:t>достаточной  </a:t>
            </a:r>
            <a:r>
              <a:rPr dirty="0" sz="2000" spc="70">
                <a:latin typeface="Arial"/>
                <a:cs typeface="Arial"/>
              </a:rPr>
              <a:t>причины </a:t>
            </a:r>
            <a:r>
              <a:rPr dirty="0" sz="2000" spc="10">
                <a:latin typeface="Arial"/>
                <a:cs typeface="Arial"/>
              </a:rPr>
              <a:t>включать </a:t>
            </a:r>
            <a:r>
              <a:rPr dirty="0" sz="2000" spc="5">
                <a:latin typeface="Arial"/>
                <a:cs typeface="Arial"/>
              </a:rPr>
              <a:t>их </a:t>
            </a:r>
            <a:r>
              <a:rPr dirty="0" sz="2000" spc="30">
                <a:latin typeface="Arial"/>
                <a:cs typeface="Arial"/>
              </a:rPr>
              <a:t>не </a:t>
            </a:r>
            <a:r>
              <a:rPr dirty="0" sz="2000" spc="-50">
                <a:latin typeface="Arial"/>
                <a:cs typeface="Arial"/>
              </a:rPr>
              <a:t>следует, </a:t>
            </a:r>
            <a:r>
              <a:rPr dirty="0" sz="2000" spc="40">
                <a:latin typeface="Arial"/>
                <a:cs typeface="Arial"/>
              </a:rPr>
              <a:t>иначе </a:t>
            </a:r>
            <a:r>
              <a:rPr dirty="0" sz="2000" spc="-10">
                <a:latin typeface="Arial"/>
                <a:cs typeface="Arial"/>
              </a:rPr>
              <a:t>это </a:t>
            </a:r>
            <a:r>
              <a:rPr dirty="0" sz="2000" spc="-25">
                <a:latin typeface="Arial"/>
                <a:cs typeface="Arial"/>
              </a:rPr>
              <a:t>будет </a:t>
            </a:r>
            <a:r>
              <a:rPr dirty="0" sz="2000" spc="35">
                <a:latin typeface="Arial"/>
                <a:cs typeface="Arial"/>
              </a:rPr>
              <a:t>просто  </a:t>
            </a:r>
            <a:r>
              <a:rPr dirty="0" sz="2000" spc="45">
                <a:latin typeface="Arial"/>
                <a:cs typeface="Arial"/>
              </a:rPr>
              <a:t>посторонней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 spc="10">
                <a:latin typeface="Arial"/>
                <a:cs typeface="Arial"/>
              </a:rPr>
              <a:t>информацией.</a:t>
            </a:r>
            <a:r>
              <a:rPr dirty="0" sz="2000">
                <a:latin typeface="Arial"/>
                <a:cs typeface="Arial"/>
              </a:rPr>
              <a:t> </a:t>
            </a:r>
            <a:r>
              <a:rPr dirty="0" sz="2000" spc="35">
                <a:latin typeface="Arial"/>
                <a:cs typeface="Arial"/>
              </a:rPr>
              <a:t> </a:t>
            </a:r>
            <a:endParaRPr sz="20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dirty="0" sz="2000" spc="35">
                <a:latin typeface="Arial"/>
                <a:cs typeface="Arial"/>
              </a:rPr>
              <a:t> </a:t>
            </a:r>
            <a:endParaRPr sz="2000">
              <a:latin typeface="Arial"/>
              <a:cs typeface="Arial"/>
            </a:endParaRPr>
          </a:p>
          <a:p>
            <a:pPr marL="299085" marR="13779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dirty="0" sz="2000" spc="10">
                <a:latin typeface="Arial"/>
                <a:cs typeface="Arial"/>
              </a:rPr>
              <a:t>Не </a:t>
            </a:r>
            <a:r>
              <a:rPr dirty="0" sz="2000" spc="65">
                <a:latin typeface="Arial"/>
                <a:cs typeface="Arial"/>
              </a:rPr>
              <a:t>нужно </a:t>
            </a:r>
            <a:r>
              <a:rPr dirty="0" sz="2000" spc="-5">
                <a:latin typeface="Arial"/>
                <a:cs typeface="Arial"/>
              </a:rPr>
              <a:t>описывать </a:t>
            </a:r>
            <a:r>
              <a:rPr dirty="0" sz="2000" spc="-15">
                <a:latin typeface="Arial"/>
                <a:cs typeface="Arial"/>
              </a:rPr>
              <a:t>в </a:t>
            </a:r>
            <a:r>
              <a:rPr dirty="0" sz="2000" spc="-25">
                <a:latin typeface="Arial"/>
                <a:cs typeface="Arial"/>
              </a:rPr>
              <a:t>тексте </a:t>
            </a:r>
            <a:r>
              <a:rPr dirty="0" sz="2000" spc="-15">
                <a:latin typeface="Arial"/>
                <a:cs typeface="Arial"/>
              </a:rPr>
              <a:t>то, </a:t>
            </a:r>
            <a:r>
              <a:rPr dirty="0" sz="2000" spc="35">
                <a:latin typeface="Arial"/>
                <a:cs typeface="Arial"/>
              </a:rPr>
              <a:t>что </a:t>
            </a:r>
            <a:r>
              <a:rPr dirty="0" sz="2000" spc="75">
                <a:latin typeface="Arial"/>
                <a:cs typeface="Arial"/>
              </a:rPr>
              <a:t>можно </a:t>
            </a:r>
            <a:r>
              <a:rPr dirty="0" sz="2000" spc="10">
                <a:latin typeface="Arial"/>
                <a:cs typeface="Arial"/>
              </a:rPr>
              <a:t>легко </a:t>
            </a:r>
            <a:r>
              <a:rPr dirty="0" sz="2000" spc="15">
                <a:latin typeface="Arial"/>
                <a:cs typeface="Arial"/>
              </a:rPr>
              <a:t>показать </a:t>
            </a:r>
            <a:r>
              <a:rPr dirty="0" sz="2000" spc="-5">
                <a:latin typeface="Arial"/>
                <a:cs typeface="Arial"/>
              </a:rPr>
              <a:t>с  </a:t>
            </a:r>
            <a:r>
              <a:rPr dirty="0" sz="2000" spc="65">
                <a:latin typeface="Arial"/>
                <a:cs typeface="Arial"/>
              </a:rPr>
              <a:t>помощью </a:t>
            </a:r>
            <a:r>
              <a:rPr dirty="0" sz="2000" spc="20">
                <a:latin typeface="Arial"/>
                <a:cs typeface="Arial"/>
              </a:rPr>
              <a:t>самого </a:t>
            </a:r>
            <a:r>
              <a:rPr dirty="0" sz="2000" spc="35">
                <a:latin typeface="Arial"/>
                <a:cs typeface="Arial"/>
              </a:rPr>
              <a:t>медийного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 spc="-35">
                <a:latin typeface="Arial"/>
                <a:cs typeface="Arial"/>
              </a:rPr>
              <a:t>средства.</a:t>
            </a:r>
            <a:r>
              <a:rPr dirty="0" sz="2000" spc="35">
                <a:latin typeface="Arial"/>
                <a:cs typeface="Arial"/>
              </a:rPr>
              <a:t> </a:t>
            </a:r>
            <a:endParaRPr sz="20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dirty="0" sz="2000" spc="35">
                <a:latin typeface="Arial"/>
                <a:cs typeface="Arial"/>
              </a:rPr>
              <a:t> </a:t>
            </a:r>
            <a:endParaRPr sz="20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dirty="0" sz="2000" spc="-5">
                <a:latin typeface="Arial"/>
                <a:cs typeface="Arial"/>
              </a:rPr>
              <a:t>Позаботьтесь </a:t>
            </a:r>
            <a:r>
              <a:rPr dirty="0" sz="2000" spc="90">
                <a:latin typeface="Arial"/>
                <a:cs typeface="Arial"/>
              </a:rPr>
              <a:t>о </a:t>
            </a:r>
            <a:r>
              <a:rPr dirty="0" sz="2000" spc="-10">
                <a:latin typeface="Arial"/>
                <a:cs typeface="Arial"/>
              </a:rPr>
              <a:t>том, </a:t>
            </a:r>
            <a:r>
              <a:rPr dirty="0" sz="2000" spc="25">
                <a:latin typeface="Arial"/>
                <a:cs typeface="Arial"/>
              </a:rPr>
              <a:t>чтобы на </a:t>
            </a:r>
            <a:r>
              <a:rPr dirty="0" sz="2000" spc="40">
                <a:latin typeface="Arial"/>
                <a:cs typeface="Arial"/>
              </a:rPr>
              <a:t>основании</a:t>
            </a:r>
            <a:r>
              <a:rPr dirty="0" sz="2000" spc="-200">
                <a:latin typeface="Arial"/>
                <a:cs typeface="Arial"/>
              </a:rPr>
              <a:t> </a:t>
            </a:r>
            <a:r>
              <a:rPr dirty="0" sz="2000" spc="55">
                <a:latin typeface="Arial"/>
                <a:cs typeface="Arial"/>
              </a:rPr>
              <a:t>какой-либо</a:t>
            </a:r>
            <a:r>
              <a:rPr dirty="0" sz="2000" spc="35">
                <a:latin typeface="Arial"/>
                <a:cs typeface="Arial"/>
              </a:rPr>
              <a:t> </a:t>
            </a:r>
            <a:endParaRPr sz="2000">
              <a:latin typeface="Arial"/>
              <a:cs typeface="Arial"/>
            </a:endParaRPr>
          </a:p>
          <a:p>
            <a:pPr marL="299085" marR="260985">
              <a:lnSpc>
                <a:spcPct val="100000"/>
              </a:lnSpc>
            </a:pPr>
            <a:r>
              <a:rPr dirty="0" sz="2000" spc="15">
                <a:latin typeface="Arial"/>
                <a:cs typeface="Arial"/>
              </a:rPr>
              <a:t>содержащейся </a:t>
            </a:r>
            <a:r>
              <a:rPr dirty="0" sz="2000" spc="10">
                <a:latin typeface="Arial"/>
                <a:cs typeface="Arial"/>
              </a:rPr>
              <a:t>в </a:t>
            </a:r>
            <a:r>
              <a:rPr dirty="0" sz="2000" spc="35">
                <a:latin typeface="Arial"/>
                <a:cs typeface="Arial"/>
              </a:rPr>
              <a:t>медийном </a:t>
            </a:r>
            <a:r>
              <a:rPr dirty="0" sz="2000" spc="-15">
                <a:latin typeface="Arial"/>
                <a:cs typeface="Arial"/>
              </a:rPr>
              <a:t>материале </a:t>
            </a:r>
            <a:r>
              <a:rPr dirty="0" sz="2000" spc="25">
                <a:latin typeface="Arial"/>
                <a:cs typeface="Arial"/>
              </a:rPr>
              <a:t>информации </a:t>
            </a:r>
            <a:r>
              <a:rPr dirty="0" sz="2000">
                <a:latin typeface="Arial"/>
                <a:cs typeface="Arial"/>
              </a:rPr>
              <a:t>нельзя  </a:t>
            </a:r>
            <a:r>
              <a:rPr dirty="0" sz="2000" spc="15">
                <a:latin typeface="Arial"/>
                <a:cs typeface="Arial"/>
              </a:rPr>
              <a:t>было </a:t>
            </a:r>
            <a:r>
              <a:rPr dirty="0" sz="2000" spc="-5">
                <a:latin typeface="Arial"/>
                <a:cs typeface="Arial"/>
              </a:rPr>
              <a:t>идентифицировать </a:t>
            </a:r>
            <a:r>
              <a:rPr dirty="0" sz="2000" spc="75">
                <a:latin typeface="Arial"/>
                <a:cs typeface="Arial"/>
              </a:rPr>
              <a:t>ни </a:t>
            </a:r>
            <a:r>
              <a:rPr dirty="0" sz="2000" spc="5">
                <a:latin typeface="Arial"/>
                <a:cs typeface="Arial"/>
              </a:rPr>
              <a:t>пациента, </a:t>
            </a:r>
            <a:r>
              <a:rPr dirty="0" sz="2000" spc="75">
                <a:latin typeface="Arial"/>
                <a:cs typeface="Arial"/>
              </a:rPr>
              <a:t>ни</a:t>
            </a:r>
            <a:r>
              <a:rPr dirty="0" sz="2000" spc="-180">
                <a:latin typeface="Arial"/>
                <a:cs typeface="Arial"/>
              </a:rPr>
              <a:t> </a:t>
            </a:r>
            <a:r>
              <a:rPr dirty="0" sz="2000" spc="20">
                <a:latin typeface="Arial"/>
                <a:cs typeface="Arial"/>
              </a:rPr>
              <a:t>лечебное </a:t>
            </a:r>
            <a:endParaRPr sz="20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dirty="0" sz="2000" spc="25">
                <a:latin typeface="Arial"/>
                <a:cs typeface="Arial"/>
              </a:rPr>
              <a:t>учреждение.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 spc="30">
                <a:latin typeface="Arial"/>
                <a:cs typeface="Arial"/>
              </a:rPr>
              <a:t> </a:t>
            </a:r>
            <a:r>
              <a:rPr dirty="0" sz="2000" spc="35">
                <a:latin typeface="Arial"/>
                <a:cs typeface="Arial"/>
              </a:rPr>
              <a:t> </a:t>
            </a:r>
            <a:endParaRPr sz="20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dirty="0" sz="2000" spc="35">
                <a:latin typeface="Arial"/>
                <a:cs typeface="Arial"/>
              </a:rPr>
              <a:t> </a:t>
            </a:r>
            <a:endParaRPr sz="200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dirty="0" sz="2000" spc="-5">
                <a:latin typeface="Arial"/>
                <a:cs typeface="Arial"/>
              </a:rPr>
              <a:t>Метаданные </a:t>
            </a:r>
            <a:r>
              <a:rPr dirty="0" sz="2000" spc="-40">
                <a:latin typeface="Arial"/>
                <a:cs typeface="Arial"/>
              </a:rPr>
              <a:t>– </a:t>
            </a:r>
            <a:r>
              <a:rPr dirty="0" sz="2000" spc="-10">
                <a:latin typeface="Arial"/>
                <a:cs typeface="Arial"/>
              </a:rPr>
              <a:t>это </a:t>
            </a:r>
            <a:r>
              <a:rPr dirty="0" sz="2000" spc="10">
                <a:latin typeface="Arial"/>
                <a:cs typeface="Arial"/>
              </a:rPr>
              <a:t>идентифицирующая информация, </a:t>
            </a:r>
            <a:r>
              <a:rPr dirty="0" sz="2000" spc="55">
                <a:latin typeface="Arial"/>
                <a:cs typeface="Arial"/>
              </a:rPr>
              <a:t>которой  </a:t>
            </a:r>
            <a:r>
              <a:rPr dirty="0" sz="2000" spc="-10">
                <a:latin typeface="Arial"/>
                <a:cs typeface="Arial"/>
              </a:rPr>
              <a:t>снабжается </a:t>
            </a:r>
            <a:r>
              <a:rPr dirty="0" sz="2000" spc="5">
                <a:latin typeface="Arial"/>
                <a:cs typeface="Arial"/>
              </a:rPr>
              <a:t>каждая </a:t>
            </a:r>
            <a:r>
              <a:rPr dirty="0" sz="2000" spc="30">
                <a:latin typeface="Arial"/>
                <a:cs typeface="Arial"/>
              </a:rPr>
              <a:t>единица </a:t>
            </a:r>
            <a:r>
              <a:rPr dirty="0" sz="2000" spc="35">
                <a:latin typeface="Arial"/>
                <a:cs typeface="Arial"/>
              </a:rPr>
              <a:t>медийного</a:t>
            </a:r>
            <a:r>
              <a:rPr dirty="0" sz="2000" spc="-135">
                <a:latin typeface="Arial"/>
                <a:cs typeface="Arial"/>
              </a:rPr>
              <a:t> </a:t>
            </a:r>
            <a:r>
              <a:rPr dirty="0" sz="2000" spc="-30">
                <a:latin typeface="Arial"/>
                <a:cs typeface="Arial"/>
              </a:rPr>
              <a:t>материала.</a:t>
            </a:r>
            <a:r>
              <a:rPr dirty="0" sz="2000" spc="35">
                <a:latin typeface="Arial"/>
                <a:cs typeface="Arial"/>
              </a:rPr>
              <a:t> 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pc="35"/>
              <a:t>Использование </a:t>
            </a:r>
            <a:r>
              <a:rPr dirty="0" spc="-40"/>
              <a:t>средств </a:t>
            </a:r>
            <a:r>
              <a:rPr dirty="0" spc="-35"/>
              <a:t>мультимедиа </a:t>
            </a:r>
            <a:r>
              <a:rPr dirty="0" spc="5"/>
              <a:t>в  </a:t>
            </a:r>
            <a:r>
              <a:rPr dirty="0" spc="-20"/>
              <a:t>качестве </a:t>
            </a:r>
            <a:r>
              <a:rPr dirty="0" spc="-45"/>
              <a:t>элемента </a:t>
            </a:r>
            <a:r>
              <a:rPr dirty="0" spc="45"/>
              <a:t>краткого</a:t>
            </a:r>
            <a:r>
              <a:rPr dirty="0" spc="145"/>
              <a:t> </a:t>
            </a:r>
            <a:r>
              <a:rPr dirty="0" spc="55"/>
              <a:t>клинического 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1843" y="1285924"/>
            <a:ext cx="1711960" cy="472440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04"/>
              </a:spcBef>
            </a:pPr>
            <a:r>
              <a:rPr dirty="0" sz="2800" spc="45">
                <a:solidFill>
                  <a:srgbClr val="44536A"/>
                </a:solidFill>
                <a:latin typeface="Arial"/>
                <a:cs typeface="Arial"/>
              </a:rPr>
              <a:t>описания</a:t>
            </a:r>
            <a:r>
              <a:rPr dirty="0" sz="2800" spc="50">
                <a:solidFill>
                  <a:srgbClr val="44536A"/>
                </a:solidFill>
                <a:latin typeface="Arial"/>
                <a:cs typeface="Arial"/>
              </a:rPr>
              <a:t> </a:t>
            </a:r>
            <a:endParaRPr sz="28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85750" y="1405000"/>
          <a:ext cx="8267700" cy="52025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48650"/>
              </a:tblGrid>
              <a:tr h="3617849">
                <a:tc>
                  <a:txBody>
                    <a:bodyPr/>
                    <a:lstStyle/>
                    <a:p>
                      <a:pPr marL="9525" marR="789940">
                        <a:lnSpc>
                          <a:spcPts val="2400"/>
                        </a:lnSpc>
                        <a:spcBef>
                          <a:spcPts val="65"/>
                        </a:spcBef>
                      </a:pPr>
                      <a:r>
                        <a:rPr dirty="0" sz="2000">
                          <a:latin typeface="Carlito"/>
                          <a:cs typeface="Carlito"/>
                        </a:rPr>
                        <a:t>К </a:t>
                      </a:r>
                      <a:r>
                        <a:rPr dirty="0" sz="2000" spc="-10">
                          <a:latin typeface="Carlito"/>
                          <a:cs typeface="Carlito"/>
                        </a:rPr>
                        <a:t>дерматологу </a:t>
                      </a:r>
                      <a:r>
                        <a:rPr dirty="0" sz="2000" spc="-5">
                          <a:latin typeface="Carlito"/>
                          <a:cs typeface="Carlito"/>
                        </a:rPr>
                        <a:t>обратился мужчина </a:t>
                      </a:r>
                      <a:r>
                        <a:rPr dirty="0" sz="2000">
                          <a:latin typeface="Carlito"/>
                          <a:cs typeface="Carlito"/>
                        </a:rPr>
                        <a:t>45 </a:t>
                      </a:r>
                      <a:r>
                        <a:rPr dirty="0" sz="2000" spc="-10">
                          <a:latin typeface="Carlito"/>
                          <a:cs typeface="Carlito"/>
                        </a:rPr>
                        <a:t>лет </a:t>
                      </a:r>
                      <a:r>
                        <a:rPr dirty="0" sz="2000">
                          <a:latin typeface="Carlito"/>
                          <a:cs typeface="Carlito"/>
                        </a:rPr>
                        <a:t>с </a:t>
                      </a:r>
                      <a:r>
                        <a:rPr dirty="0" sz="2000" spc="-5">
                          <a:latin typeface="Carlito"/>
                          <a:cs typeface="Carlito"/>
                        </a:rPr>
                        <a:t>жалобами </a:t>
                      </a:r>
                      <a:r>
                        <a:rPr dirty="0" sz="2000">
                          <a:latin typeface="Carlito"/>
                          <a:cs typeface="Carlito"/>
                        </a:rPr>
                        <a:t>на высыпания  </a:t>
                      </a:r>
                      <a:r>
                        <a:rPr dirty="0" sz="2000" spc="-5">
                          <a:latin typeface="Carlito"/>
                          <a:cs typeface="Carlito"/>
                        </a:rPr>
                        <a:t>сопровождающиеся болезненностью. </a:t>
                      </a:r>
                      <a:r>
                        <a:rPr dirty="0" sz="2000" spc="-10">
                          <a:latin typeface="Carlito"/>
                          <a:cs typeface="Carlito"/>
                        </a:rPr>
                        <a:t>Болен </a:t>
                      </a:r>
                      <a:r>
                        <a:rPr dirty="0" sz="2000">
                          <a:latin typeface="Carlito"/>
                          <a:cs typeface="Carlito"/>
                        </a:rPr>
                        <a:t>3 </a:t>
                      </a:r>
                      <a:r>
                        <a:rPr dirty="0" sz="2000" spc="-5">
                          <a:latin typeface="Carlito"/>
                          <a:cs typeface="Carlito"/>
                        </a:rPr>
                        <a:t>месяца.</a:t>
                      </a:r>
                      <a:r>
                        <a:rPr dirty="0" sz="2000" spc="-3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2000" spc="-5">
                          <a:latin typeface="Carlito"/>
                          <a:cs typeface="Carlito"/>
                        </a:rPr>
                        <a:t>Лечился</a:t>
                      </a:r>
                      <a:endParaRPr sz="2000">
                        <a:latin typeface="Carlito"/>
                        <a:cs typeface="Carlito"/>
                      </a:endParaRPr>
                    </a:p>
                    <a:p>
                      <a:pPr marL="9525">
                        <a:lnSpc>
                          <a:spcPts val="2320"/>
                        </a:lnSpc>
                      </a:pPr>
                      <a:r>
                        <a:rPr dirty="0" sz="2000" spc="-5">
                          <a:latin typeface="Carlito"/>
                          <a:cs typeface="Carlito"/>
                        </a:rPr>
                        <a:t>самостоятельно: накладывал повязки </a:t>
                      </a:r>
                      <a:r>
                        <a:rPr dirty="0" sz="2000">
                          <a:latin typeface="Carlito"/>
                          <a:cs typeface="Carlito"/>
                        </a:rPr>
                        <a:t>с </a:t>
                      </a:r>
                      <a:r>
                        <a:rPr dirty="0" sz="2000" spc="-10">
                          <a:latin typeface="Carlito"/>
                          <a:cs typeface="Carlito"/>
                        </a:rPr>
                        <a:t>ихтиоловой </a:t>
                      </a:r>
                      <a:r>
                        <a:rPr dirty="0" sz="2000" spc="-5">
                          <a:latin typeface="Carlito"/>
                          <a:cs typeface="Carlito"/>
                        </a:rPr>
                        <a:t>мазью.</a:t>
                      </a:r>
                      <a:r>
                        <a:rPr dirty="0" sz="2000" spc="-6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2000" spc="-10">
                          <a:latin typeface="Carlito"/>
                          <a:cs typeface="Carlito"/>
                        </a:rPr>
                        <a:t>Элементы</a:t>
                      </a:r>
                      <a:endParaRPr sz="2000">
                        <a:latin typeface="Carlito"/>
                        <a:cs typeface="Carlito"/>
                      </a:endParaRPr>
                    </a:p>
                    <a:p>
                      <a:pPr marL="9525">
                        <a:lnSpc>
                          <a:spcPct val="100000"/>
                        </a:lnSpc>
                      </a:pPr>
                      <a:r>
                        <a:rPr dirty="0" sz="2000">
                          <a:latin typeface="Carlito"/>
                          <a:cs typeface="Carlito"/>
                        </a:rPr>
                        <a:t>вскрывались с </a:t>
                      </a:r>
                      <a:r>
                        <a:rPr dirty="0" sz="2000" spc="-10">
                          <a:latin typeface="Carlito"/>
                          <a:cs typeface="Carlito"/>
                        </a:rPr>
                        <a:t>выделением </a:t>
                      </a:r>
                      <a:r>
                        <a:rPr dirty="0" sz="2000">
                          <a:latin typeface="Carlito"/>
                          <a:cs typeface="Carlito"/>
                        </a:rPr>
                        <a:t>гноя, но на новых </a:t>
                      </a:r>
                      <a:r>
                        <a:rPr dirty="0" sz="2000" spc="-5">
                          <a:latin typeface="Carlito"/>
                          <a:cs typeface="Carlito"/>
                        </a:rPr>
                        <a:t>местах</a:t>
                      </a:r>
                      <a:r>
                        <a:rPr dirty="0" sz="2000" spc="-2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2000" spc="-15">
                          <a:latin typeface="Carlito"/>
                          <a:cs typeface="Carlito"/>
                        </a:rPr>
                        <a:t>продолжали</a:t>
                      </a:r>
                      <a:endParaRPr sz="2000">
                        <a:latin typeface="Carlito"/>
                        <a:cs typeface="Carlito"/>
                      </a:endParaRPr>
                    </a:p>
                    <a:p>
                      <a:pPr marL="9525">
                        <a:lnSpc>
                          <a:spcPct val="100000"/>
                        </a:lnSpc>
                      </a:pPr>
                      <a:r>
                        <a:rPr dirty="0" sz="2000" spc="-5">
                          <a:latin typeface="Carlito"/>
                          <a:cs typeface="Carlito"/>
                        </a:rPr>
                        <a:t>появляться </a:t>
                      </a:r>
                      <a:r>
                        <a:rPr dirty="0" sz="2000">
                          <a:latin typeface="Carlito"/>
                          <a:cs typeface="Carlito"/>
                        </a:rPr>
                        <a:t>новые высыпания. </a:t>
                      </a:r>
                      <a:r>
                        <a:rPr dirty="0" sz="2000" spc="-5">
                          <a:latin typeface="Carlito"/>
                          <a:cs typeface="Carlito"/>
                        </a:rPr>
                        <a:t>Объективно: </a:t>
                      </a:r>
                      <a:r>
                        <a:rPr dirty="0" sz="2000">
                          <a:latin typeface="Carlito"/>
                          <a:cs typeface="Carlito"/>
                        </a:rPr>
                        <a:t>на </a:t>
                      </a:r>
                      <a:r>
                        <a:rPr dirty="0" sz="2000" spc="-15">
                          <a:latin typeface="Carlito"/>
                          <a:cs typeface="Carlito"/>
                        </a:rPr>
                        <a:t>ягодицах </a:t>
                      </a:r>
                      <a:r>
                        <a:rPr dirty="0" sz="2000" spc="-5">
                          <a:latin typeface="Carlito"/>
                          <a:cs typeface="Carlito"/>
                        </a:rPr>
                        <a:t>имеются </a:t>
                      </a:r>
                      <a:r>
                        <a:rPr dirty="0" sz="2000" spc="-15">
                          <a:latin typeface="Carlito"/>
                          <a:cs typeface="Carlito"/>
                        </a:rPr>
                        <a:t>до</a:t>
                      </a:r>
                      <a:r>
                        <a:rPr dirty="0" sz="2000" spc="-5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2000">
                          <a:latin typeface="Carlito"/>
                          <a:cs typeface="Carlito"/>
                        </a:rPr>
                        <a:t>7</a:t>
                      </a:r>
                      <a:endParaRPr sz="2000">
                        <a:latin typeface="Carlito"/>
                        <a:cs typeface="Carlito"/>
                      </a:endParaRPr>
                    </a:p>
                    <a:p>
                      <a:pPr marL="9525" marR="18415">
                        <a:lnSpc>
                          <a:spcPct val="100000"/>
                        </a:lnSpc>
                      </a:pPr>
                      <a:r>
                        <a:rPr dirty="0" sz="2000" spc="-15">
                          <a:latin typeface="Carlito"/>
                          <a:cs typeface="Carlito"/>
                        </a:rPr>
                        <a:t>инфильтратов </a:t>
                      </a:r>
                      <a:r>
                        <a:rPr dirty="0" sz="2000" spc="-10">
                          <a:latin typeface="Carlito"/>
                          <a:cs typeface="Carlito"/>
                        </a:rPr>
                        <a:t>величиной от </a:t>
                      </a:r>
                      <a:r>
                        <a:rPr dirty="0" sz="2000">
                          <a:latin typeface="Carlito"/>
                          <a:cs typeface="Carlito"/>
                        </a:rPr>
                        <a:t>1,0 х 1,5 см. </a:t>
                      </a:r>
                      <a:r>
                        <a:rPr dirty="0" sz="2000" spc="-20">
                          <a:latin typeface="Carlito"/>
                          <a:cs typeface="Carlito"/>
                        </a:rPr>
                        <a:t>Кожа </a:t>
                      </a:r>
                      <a:r>
                        <a:rPr dirty="0" sz="2000">
                          <a:latin typeface="Carlito"/>
                          <a:cs typeface="Carlito"/>
                        </a:rPr>
                        <a:t>над </a:t>
                      </a:r>
                      <a:r>
                        <a:rPr dirty="0" sz="2000" spc="-10">
                          <a:latin typeface="Carlito"/>
                          <a:cs typeface="Carlito"/>
                        </a:rPr>
                        <a:t>некоторыми </a:t>
                      </a:r>
                      <a:r>
                        <a:rPr dirty="0" sz="2000">
                          <a:latin typeface="Carlito"/>
                          <a:cs typeface="Carlito"/>
                        </a:rPr>
                        <a:t>из </a:t>
                      </a:r>
                      <a:r>
                        <a:rPr dirty="0" sz="2000" spc="-5">
                          <a:latin typeface="Carlito"/>
                          <a:cs typeface="Carlito"/>
                        </a:rPr>
                        <a:t>них </a:t>
                      </a:r>
                      <a:r>
                        <a:rPr dirty="0" sz="2000" spc="-10">
                          <a:latin typeface="Carlito"/>
                          <a:cs typeface="Carlito"/>
                        </a:rPr>
                        <a:t>ярко-  </a:t>
                      </a:r>
                      <a:r>
                        <a:rPr dirty="0" sz="2000" spc="-5">
                          <a:latin typeface="Carlito"/>
                          <a:cs typeface="Carlito"/>
                        </a:rPr>
                        <a:t>красного цвета, отечная, </a:t>
                      </a:r>
                      <a:r>
                        <a:rPr dirty="0" sz="2000">
                          <a:latin typeface="Carlito"/>
                          <a:cs typeface="Carlito"/>
                        </a:rPr>
                        <a:t>в </a:t>
                      </a:r>
                      <a:r>
                        <a:rPr dirty="0" sz="2000" spc="-5">
                          <a:latin typeface="Carlito"/>
                          <a:cs typeface="Carlito"/>
                        </a:rPr>
                        <a:t>центре </a:t>
                      </a:r>
                      <a:r>
                        <a:rPr dirty="0" sz="2000" spc="-10">
                          <a:latin typeface="Carlito"/>
                          <a:cs typeface="Carlito"/>
                        </a:rPr>
                        <a:t>узлов </a:t>
                      </a:r>
                      <a:r>
                        <a:rPr dirty="0" sz="2000" spc="-5">
                          <a:latin typeface="Carlito"/>
                          <a:cs typeface="Carlito"/>
                        </a:rPr>
                        <a:t>имеются </a:t>
                      </a:r>
                      <a:r>
                        <a:rPr dirty="0" sz="2000" spc="-10">
                          <a:latin typeface="Carlito"/>
                          <a:cs typeface="Carlito"/>
                        </a:rPr>
                        <a:t>пустулы. </a:t>
                      </a:r>
                      <a:r>
                        <a:rPr dirty="0" sz="2000" spc="-20">
                          <a:latin typeface="Carlito"/>
                          <a:cs typeface="Carlito"/>
                        </a:rPr>
                        <a:t>Кожа </a:t>
                      </a:r>
                      <a:r>
                        <a:rPr dirty="0" sz="2000">
                          <a:latin typeface="Carlito"/>
                          <a:cs typeface="Carlito"/>
                        </a:rPr>
                        <a:t>над  </a:t>
                      </a:r>
                      <a:r>
                        <a:rPr dirty="0" sz="2000" spc="-20">
                          <a:latin typeface="Carlito"/>
                          <a:cs typeface="Carlito"/>
                        </a:rPr>
                        <a:t>отдельными </a:t>
                      </a:r>
                      <a:r>
                        <a:rPr dirty="0" sz="2000" spc="-10">
                          <a:latin typeface="Carlito"/>
                          <a:cs typeface="Carlito"/>
                        </a:rPr>
                        <a:t>элементами </a:t>
                      </a:r>
                      <a:r>
                        <a:rPr dirty="0" sz="2000" spc="-5">
                          <a:latin typeface="Carlito"/>
                          <a:cs typeface="Carlito"/>
                        </a:rPr>
                        <a:t>синюшно-красного цвета, </a:t>
                      </a:r>
                      <a:r>
                        <a:rPr dirty="0" sz="2000">
                          <a:latin typeface="Carlito"/>
                          <a:cs typeface="Carlito"/>
                        </a:rPr>
                        <a:t>в </a:t>
                      </a:r>
                      <a:r>
                        <a:rPr dirty="0" sz="2000" spc="-10">
                          <a:latin typeface="Carlito"/>
                          <a:cs typeface="Carlito"/>
                        </a:rPr>
                        <a:t>центре </a:t>
                      </a:r>
                      <a:r>
                        <a:rPr dirty="0" sz="2000">
                          <a:latin typeface="Carlito"/>
                          <a:cs typeface="Carlito"/>
                        </a:rPr>
                        <a:t>– </a:t>
                      </a:r>
                      <a:r>
                        <a:rPr dirty="0" sz="2000" spc="-5">
                          <a:latin typeface="Carlito"/>
                          <a:cs typeface="Carlito"/>
                        </a:rPr>
                        <a:t>небольшие  изъязвления, из </a:t>
                      </a:r>
                      <a:r>
                        <a:rPr dirty="0" sz="2000" spc="-15">
                          <a:latin typeface="Carlito"/>
                          <a:cs typeface="Carlito"/>
                        </a:rPr>
                        <a:t>которых выделяется </a:t>
                      </a:r>
                      <a:r>
                        <a:rPr dirty="0" sz="2000">
                          <a:latin typeface="Carlito"/>
                          <a:cs typeface="Carlito"/>
                        </a:rPr>
                        <a:t>гной. Кроме </a:t>
                      </a:r>
                      <a:r>
                        <a:rPr dirty="0" sz="2000" spc="-15">
                          <a:latin typeface="Carlito"/>
                          <a:cs typeface="Carlito"/>
                        </a:rPr>
                        <a:t>того, </a:t>
                      </a:r>
                      <a:r>
                        <a:rPr dirty="0" sz="2000" spc="-5">
                          <a:latin typeface="Carlito"/>
                          <a:cs typeface="Carlito"/>
                        </a:rPr>
                        <a:t>имеются</a:t>
                      </a:r>
                      <a:r>
                        <a:rPr dirty="0" sz="2000" spc="-2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2000" spc="-5">
                          <a:latin typeface="Carlito"/>
                          <a:cs typeface="Carlito"/>
                        </a:rPr>
                        <a:t>свежие</a:t>
                      </a:r>
                      <a:endParaRPr sz="2000">
                        <a:latin typeface="Carlito"/>
                        <a:cs typeface="Carlito"/>
                      </a:endParaRPr>
                    </a:p>
                    <a:p>
                      <a:pPr marL="9525" marR="11995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000">
                          <a:latin typeface="Carlito"/>
                          <a:cs typeface="Carlito"/>
                        </a:rPr>
                        <a:t>рубцы </a:t>
                      </a:r>
                      <a:r>
                        <a:rPr dirty="0" sz="2000" spc="-10">
                          <a:latin typeface="Carlito"/>
                          <a:cs typeface="Carlito"/>
                        </a:rPr>
                        <a:t>величиной </a:t>
                      </a:r>
                      <a:r>
                        <a:rPr dirty="0" sz="2000">
                          <a:latin typeface="Carlito"/>
                          <a:cs typeface="Carlito"/>
                        </a:rPr>
                        <a:t>0,5 х 0,5 см </a:t>
                      </a:r>
                      <a:r>
                        <a:rPr dirty="0" sz="2000" spc="-5">
                          <a:latin typeface="Carlito"/>
                          <a:cs typeface="Carlito"/>
                        </a:rPr>
                        <a:t>синюшно-красного цвета. </a:t>
                      </a:r>
                      <a:r>
                        <a:rPr dirty="0" sz="2000" spc="-10">
                          <a:latin typeface="Carlito"/>
                          <a:cs typeface="Carlito"/>
                        </a:rPr>
                        <a:t>Какой </a:t>
                      </a:r>
                      <a:r>
                        <a:rPr dirty="0" sz="2000">
                          <a:latin typeface="Carlito"/>
                          <a:cs typeface="Carlito"/>
                        </a:rPr>
                        <a:t>из  перечисленных диагнозов</a:t>
                      </a:r>
                      <a:r>
                        <a:rPr dirty="0" sz="2000" spc="-2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2000" spc="-5">
                          <a:latin typeface="Carlito"/>
                          <a:cs typeface="Carlito"/>
                        </a:rPr>
                        <a:t>вероятен?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B="0" marT="82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9525">
                        <a:lnSpc>
                          <a:spcPts val="2375"/>
                        </a:lnSpc>
                      </a:pPr>
                      <a:r>
                        <a:rPr dirty="0" sz="2000" spc="-10">
                          <a:latin typeface="Carlito"/>
                          <a:cs typeface="Carlito"/>
                        </a:rPr>
                        <a:t>Фурункулез</a:t>
                      </a:r>
                      <a:r>
                        <a:rPr dirty="0" sz="2000" spc="-3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2000">
                          <a:latin typeface="Carlito"/>
                          <a:cs typeface="Carlito"/>
                        </a:rPr>
                        <a:t>+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9525">
                        <a:lnSpc>
                          <a:spcPts val="2375"/>
                        </a:lnSpc>
                      </a:pPr>
                      <a:r>
                        <a:rPr dirty="0" sz="2000" spc="-5">
                          <a:latin typeface="Carlito"/>
                          <a:cs typeface="Carlito"/>
                        </a:rPr>
                        <a:t>Чесоточная</a:t>
                      </a:r>
                      <a:r>
                        <a:rPr dirty="0" sz="2000" spc="-1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2000">
                          <a:latin typeface="Carlito"/>
                          <a:cs typeface="Carlito"/>
                        </a:rPr>
                        <a:t>эктима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9525">
                        <a:lnSpc>
                          <a:spcPts val="2375"/>
                        </a:lnSpc>
                      </a:pPr>
                      <a:r>
                        <a:rPr dirty="0" sz="2000" spc="-10">
                          <a:latin typeface="Carlito"/>
                          <a:cs typeface="Carlito"/>
                        </a:rPr>
                        <a:t>Пустулезный</a:t>
                      </a:r>
                      <a:r>
                        <a:rPr dirty="0" sz="2000" spc="-3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2000">
                          <a:latin typeface="Carlito"/>
                          <a:cs typeface="Carlito"/>
                        </a:rPr>
                        <a:t>сифилис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9525">
                        <a:lnSpc>
                          <a:spcPts val="2375"/>
                        </a:lnSpc>
                      </a:pPr>
                      <a:r>
                        <a:rPr dirty="0" sz="2000" spc="-5">
                          <a:latin typeface="Carlito"/>
                          <a:cs typeface="Carlito"/>
                        </a:rPr>
                        <a:t>Простой</a:t>
                      </a:r>
                      <a:r>
                        <a:rPr dirty="0" sz="2000" spc="-6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2000" spc="-5">
                          <a:latin typeface="Carlito"/>
                          <a:cs typeface="Carlito"/>
                        </a:rPr>
                        <a:t>лишай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9525">
                        <a:lnSpc>
                          <a:spcPts val="2375"/>
                        </a:lnSpc>
                      </a:pPr>
                      <a:r>
                        <a:rPr dirty="0" sz="2000" spc="-10">
                          <a:latin typeface="Carlito"/>
                          <a:cs typeface="Carlito"/>
                        </a:rPr>
                        <a:t>Инфильтративно-нагноительная</a:t>
                      </a:r>
                      <a:r>
                        <a:rPr dirty="0" sz="200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2000" spc="-10">
                          <a:latin typeface="Carlito"/>
                          <a:cs typeface="Carlito"/>
                        </a:rPr>
                        <a:t>трихофтития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9143" y="446278"/>
            <a:ext cx="8267700" cy="8788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pc="35"/>
              <a:t>Использование </a:t>
            </a:r>
            <a:r>
              <a:rPr dirty="0" spc="-40"/>
              <a:t>средств </a:t>
            </a:r>
            <a:r>
              <a:rPr dirty="0" spc="-35"/>
              <a:t>мультимедиа </a:t>
            </a:r>
            <a:r>
              <a:rPr dirty="0" spc="10"/>
              <a:t>в </a:t>
            </a:r>
            <a:r>
              <a:rPr dirty="0" spc="-20"/>
              <a:t>качестве  </a:t>
            </a:r>
            <a:r>
              <a:rPr dirty="0" spc="-45"/>
              <a:t>элемента </a:t>
            </a:r>
            <a:r>
              <a:rPr dirty="0" spc="45"/>
              <a:t>краткого </a:t>
            </a:r>
            <a:r>
              <a:rPr dirty="0" spc="55"/>
              <a:t>клинического</a:t>
            </a:r>
            <a:r>
              <a:rPr dirty="0" spc="145"/>
              <a:t> </a:t>
            </a:r>
            <a:r>
              <a:rPr dirty="0" spc="50"/>
              <a:t>описания</a:t>
            </a:r>
            <a:r>
              <a:rPr dirty="0" spc="50"/>
              <a:t> 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5250" y="1485900"/>
          <a:ext cx="6715125" cy="51231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96075"/>
              </a:tblGrid>
              <a:tr h="3308350">
                <a:tc>
                  <a:txBody>
                    <a:bodyPr/>
                    <a:lstStyle/>
                    <a:p>
                      <a:pPr marL="9525" marR="964565">
                        <a:lnSpc>
                          <a:spcPts val="2760"/>
                        </a:lnSpc>
                        <a:spcBef>
                          <a:spcPts val="65"/>
                        </a:spcBef>
                      </a:pPr>
                      <a:r>
                        <a:rPr dirty="0" sz="2300">
                          <a:latin typeface="Carlito"/>
                          <a:cs typeface="Carlito"/>
                        </a:rPr>
                        <a:t>К </a:t>
                      </a:r>
                      <a:r>
                        <a:rPr dirty="0" sz="2300" spc="-10">
                          <a:latin typeface="Carlito"/>
                          <a:cs typeface="Carlito"/>
                        </a:rPr>
                        <a:t>дерматологу </a:t>
                      </a:r>
                      <a:r>
                        <a:rPr dirty="0" sz="2300" spc="-5">
                          <a:latin typeface="Carlito"/>
                          <a:cs typeface="Carlito"/>
                        </a:rPr>
                        <a:t>обратился мужчина </a:t>
                      </a:r>
                      <a:r>
                        <a:rPr dirty="0" sz="2300">
                          <a:latin typeface="Carlito"/>
                          <a:cs typeface="Carlito"/>
                        </a:rPr>
                        <a:t>45 </a:t>
                      </a:r>
                      <a:r>
                        <a:rPr dirty="0" sz="2300" spc="-5">
                          <a:latin typeface="Carlito"/>
                          <a:cs typeface="Carlito"/>
                        </a:rPr>
                        <a:t>лет </a:t>
                      </a:r>
                      <a:r>
                        <a:rPr dirty="0" sz="2300">
                          <a:latin typeface="Carlito"/>
                          <a:cs typeface="Carlito"/>
                        </a:rPr>
                        <a:t>с  </a:t>
                      </a:r>
                      <a:r>
                        <a:rPr dirty="0" sz="2300" spc="-5">
                          <a:latin typeface="Carlito"/>
                          <a:cs typeface="Carlito"/>
                        </a:rPr>
                        <a:t>жалобами </a:t>
                      </a:r>
                      <a:r>
                        <a:rPr dirty="0" sz="2300">
                          <a:latin typeface="Carlito"/>
                          <a:cs typeface="Carlito"/>
                        </a:rPr>
                        <a:t>на высыпания</a:t>
                      </a:r>
                      <a:r>
                        <a:rPr dirty="0" sz="2300" spc="-9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2300">
                          <a:latin typeface="Carlito"/>
                          <a:cs typeface="Carlito"/>
                        </a:rPr>
                        <a:t>сопровождающиеся  </a:t>
                      </a:r>
                      <a:r>
                        <a:rPr dirty="0" sz="2300" spc="-5">
                          <a:latin typeface="Carlito"/>
                          <a:cs typeface="Carlito"/>
                        </a:rPr>
                        <a:t>болезненностью. </a:t>
                      </a:r>
                      <a:r>
                        <a:rPr dirty="0" sz="2300" spc="-15">
                          <a:latin typeface="Carlito"/>
                          <a:cs typeface="Carlito"/>
                        </a:rPr>
                        <a:t>Болен </a:t>
                      </a:r>
                      <a:r>
                        <a:rPr dirty="0" sz="2300">
                          <a:latin typeface="Carlito"/>
                          <a:cs typeface="Carlito"/>
                        </a:rPr>
                        <a:t>3 месяца.</a:t>
                      </a:r>
                      <a:r>
                        <a:rPr dirty="0" sz="2300" spc="-5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2300">
                          <a:latin typeface="Carlito"/>
                          <a:cs typeface="Carlito"/>
                        </a:rPr>
                        <a:t>Лечился</a:t>
                      </a:r>
                      <a:endParaRPr sz="2300">
                        <a:latin typeface="Carlito"/>
                        <a:cs typeface="Carlito"/>
                      </a:endParaRPr>
                    </a:p>
                    <a:p>
                      <a:pPr marL="9525">
                        <a:lnSpc>
                          <a:spcPts val="2670"/>
                        </a:lnSpc>
                      </a:pPr>
                      <a:r>
                        <a:rPr dirty="0" sz="2300" spc="-10">
                          <a:latin typeface="Carlito"/>
                          <a:cs typeface="Carlito"/>
                        </a:rPr>
                        <a:t>самостоятельно: </a:t>
                      </a:r>
                      <a:r>
                        <a:rPr dirty="0" sz="2300">
                          <a:latin typeface="Carlito"/>
                          <a:cs typeface="Carlito"/>
                        </a:rPr>
                        <a:t>накладывал </a:t>
                      </a:r>
                      <a:r>
                        <a:rPr dirty="0" sz="2300" spc="-5">
                          <a:latin typeface="Carlito"/>
                          <a:cs typeface="Carlito"/>
                        </a:rPr>
                        <a:t>повязки </a:t>
                      </a:r>
                      <a:r>
                        <a:rPr dirty="0" sz="2300">
                          <a:latin typeface="Carlito"/>
                          <a:cs typeface="Carlito"/>
                        </a:rPr>
                        <a:t>с</a:t>
                      </a:r>
                      <a:r>
                        <a:rPr dirty="0" sz="2300" spc="-5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2300" spc="-10">
                          <a:latin typeface="Carlito"/>
                          <a:cs typeface="Carlito"/>
                        </a:rPr>
                        <a:t>ихтиоловой</a:t>
                      </a:r>
                      <a:endParaRPr sz="2300">
                        <a:latin typeface="Carlito"/>
                        <a:cs typeface="Carlito"/>
                      </a:endParaRPr>
                    </a:p>
                    <a:p>
                      <a:pPr algn="just" marL="9525" marR="2806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300" spc="-5">
                          <a:latin typeface="Carlito"/>
                          <a:cs typeface="Carlito"/>
                        </a:rPr>
                        <a:t>мазью. </a:t>
                      </a:r>
                      <a:r>
                        <a:rPr dirty="0" sz="2300" spc="-10">
                          <a:latin typeface="Carlito"/>
                          <a:cs typeface="Carlito"/>
                        </a:rPr>
                        <a:t>Элементы </a:t>
                      </a:r>
                      <a:r>
                        <a:rPr dirty="0" sz="2300">
                          <a:latin typeface="Carlito"/>
                          <a:cs typeface="Carlito"/>
                        </a:rPr>
                        <a:t>вскрывались с </a:t>
                      </a:r>
                      <a:r>
                        <a:rPr dirty="0" sz="2300" spc="-10">
                          <a:latin typeface="Carlito"/>
                          <a:cs typeface="Carlito"/>
                        </a:rPr>
                        <a:t>выделением </a:t>
                      </a:r>
                      <a:r>
                        <a:rPr dirty="0" sz="2300" spc="-5">
                          <a:latin typeface="Carlito"/>
                          <a:cs typeface="Carlito"/>
                        </a:rPr>
                        <a:t>гноя,  </a:t>
                      </a:r>
                      <a:r>
                        <a:rPr dirty="0" sz="2300">
                          <a:latin typeface="Carlito"/>
                          <a:cs typeface="Carlito"/>
                        </a:rPr>
                        <a:t>но на новых </a:t>
                      </a:r>
                      <a:r>
                        <a:rPr dirty="0" sz="2300" spc="-5">
                          <a:latin typeface="Carlito"/>
                          <a:cs typeface="Carlito"/>
                        </a:rPr>
                        <a:t>местах </a:t>
                      </a:r>
                      <a:r>
                        <a:rPr dirty="0" sz="2300" spc="-20">
                          <a:latin typeface="Carlito"/>
                          <a:cs typeface="Carlito"/>
                        </a:rPr>
                        <a:t>продолжали </a:t>
                      </a:r>
                      <a:r>
                        <a:rPr dirty="0" sz="2300" spc="-5">
                          <a:latin typeface="Carlito"/>
                          <a:cs typeface="Carlito"/>
                        </a:rPr>
                        <a:t>появляться </a:t>
                      </a:r>
                      <a:r>
                        <a:rPr dirty="0" sz="2300">
                          <a:latin typeface="Carlito"/>
                          <a:cs typeface="Carlito"/>
                        </a:rPr>
                        <a:t>новые  высыпания. </a:t>
                      </a:r>
                      <a:r>
                        <a:rPr dirty="0" sz="2300" spc="-25">
                          <a:latin typeface="Carlito"/>
                          <a:cs typeface="Carlito"/>
                        </a:rPr>
                        <a:t>Результаты </a:t>
                      </a:r>
                      <a:r>
                        <a:rPr dirty="0" sz="2300" spc="-5">
                          <a:latin typeface="Carlito"/>
                          <a:cs typeface="Carlito"/>
                        </a:rPr>
                        <a:t>объективного</a:t>
                      </a:r>
                      <a:r>
                        <a:rPr dirty="0" sz="2300" spc="-4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2300" spc="-10">
                          <a:latin typeface="Carlito"/>
                          <a:cs typeface="Carlito"/>
                        </a:rPr>
                        <a:t>осмотра</a:t>
                      </a:r>
                      <a:endParaRPr sz="2300">
                        <a:latin typeface="Carlito"/>
                        <a:cs typeface="Carlito"/>
                      </a:endParaRPr>
                    </a:p>
                    <a:p>
                      <a:pPr algn="just" marL="9525">
                        <a:lnSpc>
                          <a:spcPct val="100000"/>
                        </a:lnSpc>
                      </a:pPr>
                      <a:r>
                        <a:rPr dirty="0" sz="2300" spc="-10">
                          <a:latin typeface="Carlito"/>
                          <a:cs typeface="Carlito"/>
                        </a:rPr>
                        <a:t>представлены </a:t>
                      </a:r>
                      <a:r>
                        <a:rPr dirty="0" sz="2300">
                          <a:latin typeface="Carlito"/>
                          <a:cs typeface="Carlito"/>
                        </a:rPr>
                        <a:t>на </a:t>
                      </a:r>
                      <a:r>
                        <a:rPr dirty="0" sz="2300" spc="-5">
                          <a:latin typeface="Carlito"/>
                          <a:cs typeface="Carlito"/>
                        </a:rPr>
                        <a:t>снимке (см. </a:t>
                      </a:r>
                      <a:r>
                        <a:rPr dirty="0" sz="2300" spc="-10">
                          <a:latin typeface="Carlito"/>
                          <a:cs typeface="Carlito"/>
                        </a:rPr>
                        <a:t>фото). </a:t>
                      </a:r>
                      <a:r>
                        <a:rPr dirty="0" sz="2300" spc="-15">
                          <a:latin typeface="Carlito"/>
                          <a:cs typeface="Carlito"/>
                        </a:rPr>
                        <a:t>Какой</a:t>
                      </a:r>
                      <a:r>
                        <a:rPr dirty="0" sz="2300" spc="-2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2300">
                          <a:latin typeface="Carlito"/>
                          <a:cs typeface="Carlito"/>
                        </a:rPr>
                        <a:t>из</a:t>
                      </a:r>
                      <a:endParaRPr sz="2300">
                        <a:latin typeface="Carlito"/>
                        <a:cs typeface="Carlito"/>
                      </a:endParaRPr>
                    </a:p>
                    <a:p>
                      <a:pPr algn="just" marL="9525">
                        <a:lnSpc>
                          <a:spcPct val="100000"/>
                        </a:lnSpc>
                      </a:pPr>
                      <a:r>
                        <a:rPr dirty="0" sz="2300">
                          <a:latin typeface="Carlito"/>
                          <a:cs typeface="Carlito"/>
                        </a:rPr>
                        <a:t>перечисленных </a:t>
                      </a:r>
                      <a:r>
                        <a:rPr dirty="0" sz="2300" spc="-5">
                          <a:latin typeface="Carlito"/>
                          <a:cs typeface="Carlito"/>
                        </a:rPr>
                        <a:t>диагнозов </a:t>
                      </a:r>
                      <a:r>
                        <a:rPr dirty="0" sz="2300" spc="-10">
                          <a:latin typeface="Carlito"/>
                          <a:cs typeface="Carlito"/>
                        </a:rPr>
                        <a:t>наиболее</a:t>
                      </a:r>
                      <a:r>
                        <a:rPr dirty="0" sz="2300" spc="-5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2300" spc="-5">
                          <a:latin typeface="Carlito"/>
                          <a:cs typeface="Carlito"/>
                        </a:rPr>
                        <a:t>вероятен?</a:t>
                      </a:r>
                      <a:endParaRPr sz="2300">
                        <a:latin typeface="Carlito"/>
                        <a:cs typeface="Carlito"/>
                      </a:endParaRPr>
                    </a:p>
                  </a:txBody>
                  <a:tcPr marL="0" marR="0" marB="0" marT="82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360299">
                <a:tc>
                  <a:txBody>
                    <a:bodyPr/>
                    <a:lstStyle/>
                    <a:p>
                      <a:pPr marL="9525">
                        <a:lnSpc>
                          <a:spcPts val="2735"/>
                        </a:lnSpc>
                      </a:pPr>
                      <a:r>
                        <a:rPr dirty="0" sz="2300" spc="-10">
                          <a:latin typeface="Carlito"/>
                          <a:cs typeface="Carlito"/>
                        </a:rPr>
                        <a:t>Фурункулез</a:t>
                      </a:r>
                      <a:r>
                        <a:rPr dirty="0" sz="2300" spc="-3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2300">
                          <a:latin typeface="Carlito"/>
                          <a:cs typeface="Carlito"/>
                        </a:rPr>
                        <a:t>+</a:t>
                      </a:r>
                      <a:endParaRPr sz="23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360425">
                <a:tc>
                  <a:txBody>
                    <a:bodyPr/>
                    <a:lstStyle/>
                    <a:p>
                      <a:pPr marL="9525">
                        <a:lnSpc>
                          <a:spcPts val="2740"/>
                        </a:lnSpc>
                      </a:pPr>
                      <a:r>
                        <a:rPr dirty="0" sz="2300" spc="-5">
                          <a:latin typeface="Carlito"/>
                          <a:cs typeface="Carlito"/>
                        </a:rPr>
                        <a:t>Чесоточная</a:t>
                      </a:r>
                      <a:r>
                        <a:rPr dirty="0" sz="2300" spc="-4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2300">
                          <a:latin typeface="Carlito"/>
                          <a:cs typeface="Carlito"/>
                        </a:rPr>
                        <a:t>эктима</a:t>
                      </a:r>
                      <a:endParaRPr sz="23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360362">
                <a:tc>
                  <a:txBody>
                    <a:bodyPr/>
                    <a:lstStyle/>
                    <a:p>
                      <a:pPr marL="9525">
                        <a:lnSpc>
                          <a:spcPts val="2740"/>
                        </a:lnSpc>
                      </a:pPr>
                      <a:r>
                        <a:rPr dirty="0" sz="2300" spc="-10">
                          <a:latin typeface="Carlito"/>
                          <a:cs typeface="Carlito"/>
                        </a:rPr>
                        <a:t>Пустулезный</a:t>
                      </a:r>
                      <a:r>
                        <a:rPr dirty="0" sz="2300" spc="-3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2300">
                          <a:latin typeface="Carlito"/>
                          <a:cs typeface="Carlito"/>
                        </a:rPr>
                        <a:t>сифилис</a:t>
                      </a:r>
                      <a:endParaRPr sz="23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360362">
                <a:tc>
                  <a:txBody>
                    <a:bodyPr/>
                    <a:lstStyle/>
                    <a:p>
                      <a:pPr marL="9525">
                        <a:lnSpc>
                          <a:spcPts val="2740"/>
                        </a:lnSpc>
                      </a:pPr>
                      <a:r>
                        <a:rPr dirty="0" sz="2300" spc="-5">
                          <a:latin typeface="Carlito"/>
                          <a:cs typeface="Carlito"/>
                        </a:rPr>
                        <a:t>Простой</a:t>
                      </a:r>
                      <a:r>
                        <a:rPr dirty="0" sz="2300" spc="-1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2300" spc="-5">
                          <a:latin typeface="Carlito"/>
                          <a:cs typeface="Carlito"/>
                        </a:rPr>
                        <a:t>лишай</a:t>
                      </a:r>
                      <a:endParaRPr sz="23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360362">
                <a:tc>
                  <a:txBody>
                    <a:bodyPr/>
                    <a:lstStyle/>
                    <a:p>
                      <a:pPr marL="9525">
                        <a:lnSpc>
                          <a:spcPts val="2740"/>
                        </a:lnSpc>
                      </a:pPr>
                      <a:r>
                        <a:rPr dirty="0" sz="2300" spc="-10">
                          <a:latin typeface="Carlito"/>
                          <a:cs typeface="Carlito"/>
                        </a:rPr>
                        <a:t>Инфильтративно-нагноительная</a:t>
                      </a:r>
                      <a:r>
                        <a:rPr dirty="0" sz="2300" spc="-5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2300" spc="-10">
                          <a:latin typeface="Carlito"/>
                          <a:cs typeface="Carlito"/>
                        </a:rPr>
                        <a:t>трихофтития</a:t>
                      </a:r>
                      <a:endParaRPr sz="23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6902450" y="1512950"/>
            <a:ext cx="5289549" cy="3687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9143" y="446278"/>
            <a:ext cx="8267700" cy="8788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pc="35"/>
              <a:t>Использование </a:t>
            </a:r>
            <a:r>
              <a:rPr dirty="0" spc="-40"/>
              <a:t>средств </a:t>
            </a:r>
            <a:r>
              <a:rPr dirty="0" spc="-35"/>
              <a:t>мультимедиа </a:t>
            </a:r>
            <a:r>
              <a:rPr dirty="0" spc="10"/>
              <a:t>в </a:t>
            </a:r>
            <a:r>
              <a:rPr dirty="0" spc="-20"/>
              <a:t>качестве  </a:t>
            </a:r>
            <a:r>
              <a:rPr dirty="0" spc="-45"/>
              <a:t>элемента </a:t>
            </a:r>
            <a:r>
              <a:rPr dirty="0" spc="45"/>
              <a:t>краткого </a:t>
            </a:r>
            <a:r>
              <a:rPr dirty="0" spc="55"/>
              <a:t>клинического</a:t>
            </a:r>
            <a:r>
              <a:rPr dirty="0" spc="145"/>
              <a:t> </a:t>
            </a:r>
            <a:r>
              <a:rPr dirty="0" spc="50"/>
              <a:t>описания</a:t>
            </a:r>
            <a:r>
              <a:rPr dirty="0" spc="50"/>
              <a:t> 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5250" y="1485900"/>
          <a:ext cx="6715125" cy="48247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96075"/>
              </a:tblGrid>
              <a:tr h="2935605">
                <a:tc>
                  <a:txBody>
                    <a:bodyPr/>
                    <a:lstStyle/>
                    <a:p>
                      <a:pPr marL="9525">
                        <a:lnSpc>
                          <a:spcPts val="2840"/>
                        </a:lnSpc>
                      </a:pPr>
                      <a:r>
                        <a:rPr dirty="0" sz="2400">
                          <a:latin typeface="Carlito"/>
                          <a:cs typeface="Carlito"/>
                        </a:rPr>
                        <a:t>Мужчину 22 </a:t>
                      </a:r>
                      <a:r>
                        <a:rPr dirty="0" sz="2400" spc="-10">
                          <a:latin typeface="Carlito"/>
                          <a:cs typeface="Carlito"/>
                        </a:rPr>
                        <a:t>лет </a:t>
                      </a:r>
                      <a:r>
                        <a:rPr dirty="0" sz="2400" spc="-5">
                          <a:latin typeface="Carlito"/>
                          <a:cs typeface="Carlito"/>
                        </a:rPr>
                        <a:t>беспокоят </a:t>
                      </a:r>
                      <a:r>
                        <a:rPr dirty="0" sz="2400" spc="-15">
                          <a:latin typeface="Carlito"/>
                          <a:cs typeface="Carlito"/>
                        </a:rPr>
                        <a:t>кожный</a:t>
                      </a:r>
                      <a:r>
                        <a:rPr dirty="0" sz="2400" spc="-7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2400" spc="-5">
                          <a:latin typeface="Carlito"/>
                          <a:cs typeface="Carlito"/>
                        </a:rPr>
                        <a:t>зуд,</a:t>
                      </a:r>
                      <a:endParaRPr sz="2400">
                        <a:latin typeface="Carlito"/>
                        <a:cs typeface="Carlito"/>
                      </a:endParaRPr>
                    </a:p>
                    <a:p>
                      <a:pPr marL="9525">
                        <a:lnSpc>
                          <a:spcPct val="100000"/>
                        </a:lnSpc>
                      </a:pPr>
                      <a:r>
                        <a:rPr dirty="0" sz="2400">
                          <a:latin typeface="Carlito"/>
                          <a:cs typeface="Carlito"/>
                        </a:rPr>
                        <a:t>высыпания, </a:t>
                      </a:r>
                      <a:r>
                        <a:rPr dirty="0" sz="2400" spc="-10">
                          <a:latin typeface="Carlito"/>
                          <a:cs typeface="Carlito"/>
                        </a:rPr>
                        <a:t>сухость </a:t>
                      </a:r>
                      <a:r>
                        <a:rPr dirty="0" sz="2400" spc="-20">
                          <a:latin typeface="Carlito"/>
                          <a:cs typeface="Carlito"/>
                        </a:rPr>
                        <a:t>кожи </a:t>
                      </a:r>
                      <a:r>
                        <a:rPr dirty="0" sz="2400">
                          <a:latin typeface="Carlito"/>
                          <a:cs typeface="Carlito"/>
                        </a:rPr>
                        <a:t>с </a:t>
                      </a:r>
                      <a:r>
                        <a:rPr dirty="0" sz="2400" spc="-10">
                          <a:latin typeface="Carlito"/>
                          <a:cs typeface="Carlito"/>
                        </a:rPr>
                        <a:t>2-летнего</a:t>
                      </a:r>
                      <a:r>
                        <a:rPr dirty="0" sz="2400" spc="-1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2400" spc="-5">
                          <a:latin typeface="Carlito"/>
                          <a:cs typeface="Carlito"/>
                        </a:rPr>
                        <a:t>возраста.</a:t>
                      </a:r>
                      <a:endParaRPr sz="2400">
                        <a:latin typeface="Carlito"/>
                        <a:cs typeface="Carlito"/>
                      </a:endParaRPr>
                    </a:p>
                    <a:p>
                      <a:pPr marL="9525">
                        <a:lnSpc>
                          <a:spcPct val="100000"/>
                        </a:lnSpc>
                      </a:pPr>
                      <a:r>
                        <a:rPr dirty="0" sz="2400" spc="-10">
                          <a:latin typeface="Carlito"/>
                          <a:cs typeface="Carlito"/>
                        </a:rPr>
                        <a:t>Заболевание </a:t>
                      </a:r>
                      <a:r>
                        <a:rPr dirty="0" sz="2400">
                          <a:latin typeface="Carlito"/>
                          <a:cs typeface="Carlito"/>
                        </a:rPr>
                        <a:t>носит </a:t>
                      </a:r>
                      <a:r>
                        <a:rPr dirty="0" sz="2400" spc="-20">
                          <a:latin typeface="Carlito"/>
                          <a:cs typeface="Carlito"/>
                        </a:rPr>
                        <a:t>круглогодичный </a:t>
                      </a:r>
                      <a:r>
                        <a:rPr dirty="0" sz="2400" spc="-5">
                          <a:latin typeface="Carlito"/>
                          <a:cs typeface="Carlito"/>
                        </a:rPr>
                        <a:t>характер</a:t>
                      </a:r>
                      <a:r>
                        <a:rPr dirty="0" sz="2400" spc="-3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2400">
                          <a:latin typeface="Carlito"/>
                          <a:cs typeface="Carlito"/>
                        </a:rPr>
                        <a:t>с</a:t>
                      </a:r>
                      <a:endParaRPr sz="2400">
                        <a:latin typeface="Carlito"/>
                        <a:cs typeface="Carlito"/>
                      </a:endParaRPr>
                    </a:p>
                    <a:p>
                      <a:pPr marL="9525" marR="303530">
                        <a:lnSpc>
                          <a:spcPct val="100000"/>
                        </a:lnSpc>
                      </a:pPr>
                      <a:r>
                        <a:rPr dirty="0" sz="2400" spc="-10">
                          <a:latin typeface="Carlito"/>
                          <a:cs typeface="Carlito"/>
                        </a:rPr>
                        <a:t>ухудшением </a:t>
                      </a:r>
                      <a:r>
                        <a:rPr dirty="0" sz="2400" spc="-5">
                          <a:latin typeface="Carlito"/>
                          <a:cs typeface="Carlito"/>
                        </a:rPr>
                        <a:t>зимой. </a:t>
                      </a:r>
                      <a:r>
                        <a:rPr dirty="0" sz="2400" spc="-45">
                          <a:latin typeface="Carlito"/>
                          <a:cs typeface="Carlito"/>
                        </a:rPr>
                        <a:t>Также </a:t>
                      </a:r>
                      <a:r>
                        <a:rPr dirty="0" sz="2400">
                          <a:latin typeface="Carlito"/>
                          <a:cs typeface="Carlito"/>
                        </a:rPr>
                        <a:t>страдает </a:t>
                      </a:r>
                      <a:r>
                        <a:rPr dirty="0" sz="2400" spc="-10">
                          <a:latin typeface="Carlito"/>
                          <a:cs typeface="Carlito"/>
                        </a:rPr>
                        <a:t>от </a:t>
                      </a:r>
                      <a:r>
                        <a:rPr dirty="0" sz="2400" spc="-5">
                          <a:latin typeface="Carlito"/>
                          <a:cs typeface="Carlito"/>
                        </a:rPr>
                        <a:t>сезонного  ринита </a:t>
                      </a:r>
                      <a:r>
                        <a:rPr dirty="0" sz="2400">
                          <a:latin typeface="Carlito"/>
                          <a:cs typeface="Carlito"/>
                        </a:rPr>
                        <a:t>и </a:t>
                      </a:r>
                      <a:r>
                        <a:rPr dirty="0" sz="2400" spc="-5">
                          <a:latin typeface="Carlito"/>
                          <a:cs typeface="Carlito"/>
                        </a:rPr>
                        <a:t>приступов </a:t>
                      </a:r>
                      <a:r>
                        <a:rPr dirty="0" sz="2400" spc="-20">
                          <a:latin typeface="Carlito"/>
                          <a:cs typeface="Carlito"/>
                        </a:rPr>
                        <a:t>удушья </a:t>
                      </a:r>
                      <a:r>
                        <a:rPr dirty="0" sz="2400" spc="-5">
                          <a:latin typeface="Carlito"/>
                          <a:cs typeface="Carlito"/>
                        </a:rPr>
                        <a:t>(на пыль). </a:t>
                      </a:r>
                      <a:r>
                        <a:rPr dirty="0" sz="2400" spc="-10">
                          <a:latin typeface="Carlito"/>
                          <a:cs typeface="Carlito"/>
                        </a:rPr>
                        <a:t>Какой</a:t>
                      </a:r>
                      <a:r>
                        <a:rPr dirty="0" sz="2400" spc="-3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2400">
                          <a:latin typeface="Carlito"/>
                          <a:cs typeface="Carlito"/>
                        </a:rPr>
                        <a:t>из</a:t>
                      </a:r>
                      <a:endParaRPr sz="2400">
                        <a:latin typeface="Carlito"/>
                        <a:cs typeface="Carlito"/>
                      </a:endParaRPr>
                    </a:p>
                    <a:p>
                      <a:pPr marL="9525">
                        <a:lnSpc>
                          <a:spcPct val="100000"/>
                        </a:lnSpc>
                      </a:pPr>
                      <a:r>
                        <a:rPr dirty="0" sz="2400" spc="-5">
                          <a:latin typeface="Carlito"/>
                          <a:cs typeface="Carlito"/>
                        </a:rPr>
                        <a:t>нижеперечисленных диагнозов</a:t>
                      </a:r>
                      <a:r>
                        <a:rPr dirty="0" sz="2400" spc="-1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2400" spc="-10">
                          <a:latin typeface="Carlito"/>
                          <a:cs typeface="Carlito"/>
                        </a:rPr>
                        <a:t>наиболее</a:t>
                      </a:r>
                      <a:endParaRPr sz="2400">
                        <a:latin typeface="Carlito"/>
                        <a:cs typeface="Carlito"/>
                      </a:endParaRPr>
                    </a:p>
                    <a:p>
                      <a:pPr marL="9525" marR="18415">
                        <a:lnSpc>
                          <a:spcPct val="100000"/>
                        </a:lnSpc>
                      </a:pPr>
                      <a:r>
                        <a:rPr dirty="0" sz="2400" spc="-10">
                          <a:latin typeface="Carlito"/>
                          <a:cs typeface="Carlito"/>
                        </a:rPr>
                        <a:t>вероятен, </a:t>
                      </a:r>
                      <a:r>
                        <a:rPr dirty="0" sz="2400">
                          <a:latin typeface="Carlito"/>
                          <a:cs typeface="Carlito"/>
                        </a:rPr>
                        <a:t>если изменения </a:t>
                      </a:r>
                      <a:r>
                        <a:rPr dirty="0" sz="2400" spc="-20">
                          <a:latin typeface="Carlito"/>
                          <a:cs typeface="Carlito"/>
                        </a:rPr>
                        <a:t>кожи </a:t>
                      </a:r>
                      <a:r>
                        <a:rPr dirty="0" sz="2400" spc="-10">
                          <a:latin typeface="Carlito"/>
                          <a:cs typeface="Carlito"/>
                        </a:rPr>
                        <a:t>(фото) охватывают  </a:t>
                      </a:r>
                      <a:r>
                        <a:rPr dirty="0" sz="2400" spc="-15">
                          <a:latin typeface="Carlito"/>
                          <a:cs typeface="Carlito"/>
                        </a:rPr>
                        <a:t>более </a:t>
                      </a:r>
                      <a:r>
                        <a:rPr dirty="0" sz="2400" spc="-5">
                          <a:latin typeface="Carlito"/>
                          <a:cs typeface="Carlito"/>
                        </a:rPr>
                        <a:t>50%</a:t>
                      </a:r>
                      <a:r>
                        <a:rPr dirty="0" sz="2400" spc="-1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2400" spc="-5">
                          <a:latin typeface="Carlito"/>
                          <a:cs typeface="Carlito"/>
                        </a:rPr>
                        <a:t>поверхности?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375284">
                <a:tc>
                  <a:txBody>
                    <a:bodyPr/>
                    <a:lstStyle/>
                    <a:p>
                      <a:pPr marL="9525">
                        <a:lnSpc>
                          <a:spcPts val="2845"/>
                        </a:lnSpc>
                      </a:pPr>
                      <a:r>
                        <a:rPr dirty="0" sz="2400" spc="-10">
                          <a:latin typeface="Carlito"/>
                          <a:cs typeface="Carlito"/>
                        </a:rPr>
                        <a:t>Эритродермия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375285">
                <a:tc>
                  <a:txBody>
                    <a:bodyPr/>
                    <a:lstStyle/>
                    <a:p>
                      <a:pPr marL="9525">
                        <a:lnSpc>
                          <a:spcPts val="2845"/>
                        </a:lnSpc>
                      </a:pPr>
                      <a:r>
                        <a:rPr dirty="0" sz="2400" spc="-5">
                          <a:latin typeface="Carlito"/>
                          <a:cs typeface="Carlito"/>
                        </a:rPr>
                        <a:t>Микробная</a:t>
                      </a:r>
                      <a:r>
                        <a:rPr dirty="0" sz="2400" spc="-1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2400" spc="-5">
                          <a:latin typeface="Carlito"/>
                          <a:cs typeface="Carlito"/>
                        </a:rPr>
                        <a:t>экзема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375284">
                <a:tc>
                  <a:txBody>
                    <a:bodyPr/>
                    <a:lstStyle/>
                    <a:p>
                      <a:pPr marL="9525">
                        <a:lnSpc>
                          <a:spcPts val="2845"/>
                        </a:lnSpc>
                      </a:pPr>
                      <a:r>
                        <a:rPr dirty="0" sz="2400" spc="-5">
                          <a:latin typeface="Carlito"/>
                          <a:cs typeface="Carlito"/>
                        </a:rPr>
                        <a:t>Аллергический</a:t>
                      </a:r>
                      <a:r>
                        <a:rPr dirty="0" sz="2400" spc="-2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2400" spc="-10">
                          <a:latin typeface="Carlito"/>
                          <a:cs typeface="Carlito"/>
                        </a:rPr>
                        <a:t>дерматит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375272">
                <a:tc>
                  <a:txBody>
                    <a:bodyPr/>
                    <a:lstStyle/>
                    <a:p>
                      <a:pPr marL="9525">
                        <a:lnSpc>
                          <a:spcPts val="2845"/>
                        </a:lnSpc>
                      </a:pPr>
                      <a:r>
                        <a:rPr dirty="0" sz="2400" spc="-15">
                          <a:latin typeface="Carlito"/>
                          <a:cs typeface="Carlito"/>
                        </a:rPr>
                        <a:t>Атопический </a:t>
                      </a:r>
                      <a:r>
                        <a:rPr dirty="0" sz="2400" spc="-10">
                          <a:latin typeface="Carlito"/>
                          <a:cs typeface="Carlito"/>
                        </a:rPr>
                        <a:t>дерматит </a:t>
                      </a:r>
                      <a:r>
                        <a:rPr dirty="0" sz="2400" spc="-5">
                          <a:latin typeface="Carlito"/>
                          <a:cs typeface="Carlito"/>
                        </a:rPr>
                        <a:t>диффузный</a:t>
                      </a:r>
                      <a:r>
                        <a:rPr dirty="0" sz="2400" spc="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2400">
                          <a:latin typeface="Carlito"/>
                          <a:cs typeface="Carlito"/>
                        </a:rPr>
                        <a:t>+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375284">
                <a:tc>
                  <a:txBody>
                    <a:bodyPr/>
                    <a:lstStyle/>
                    <a:p>
                      <a:pPr marL="9525">
                        <a:lnSpc>
                          <a:spcPts val="2845"/>
                        </a:lnSpc>
                      </a:pPr>
                      <a:r>
                        <a:rPr dirty="0" sz="2400" spc="-15">
                          <a:latin typeface="Carlito"/>
                          <a:cs typeface="Carlito"/>
                        </a:rPr>
                        <a:t>Атопический </a:t>
                      </a:r>
                      <a:r>
                        <a:rPr dirty="0" sz="2400" spc="-10">
                          <a:latin typeface="Carlito"/>
                          <a:cs typeface="Carlito"/>
                        </a:rPr>
                        <a:t>дерматит</a:t>
                      </a:r>
                      <a:r>
                        <a:rPr dirty="0" sz="2400" spc="-5">
                          <a:latin typeface="Carlito"/>
                          <a:cs typeface="Carlito"/>
                        </a:rPr>
                        <a:t> локализованный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6902450" y="1492250"/>
            <a:ext cx="5289549" cy="4070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User1</dc:creator>
  <dc:title>Презентация PowerPoint</dc:title>
  <dcterms:created xsi:type="dcterms:W3CDTF">2021-04-20T06:48:23Z</dcterms:created>
  <dcterms:modified xsi:type="dcterms:W3CDTF">2021-04-20T06:48:23Z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2021-04-02T00:00:00Z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2021-04-20T00:00:00Z</vt:filetime>
  </property>
</Properties>
</file>