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12192000" cy="6858000"/>
  <p:embeddedFontLst>
    <p:embeddedFont>
      <p:font typeface="Arial" panose="00000000000000000000" pitchFamily="34" charset="1"/>
      <p:regular r:id="rId59"/>
      <p:bold r:id="rId54"/>
    </p:embeddedFont>
    <p:embeddedFont>
      <p:font typeface="Calibri" panose="00000000000000000000" pitchFamily="34" charset="1"/>
      <p:regular r:id="rId58"/>
      <p:bold r:id="rId63"/>
      <p:boldItalic r:id="rId64"/>
    </p:embeddedFont>
    <p:embeddedFont>
      <p:font typeface="Calibri Light" panose="00000000000000000000" pitchFamily="34" charset="1"/>
      <p:regular r:id="rId57"/>
    </p:embeddedFont>
    <p:embeddedFont>
      <p:font typeface="David" panose="00000000000000000000" pitchFamily="34" charset="1"/>
      <p:regular r:id="rId61"/>
      <p:bold r:id="rId62"/>
    </p:embeddedFont>
    <p:embeddedFont>
      <p:font typeface="Tahoma" panose="00000000000000000000" pitchFamily="34" charset="1"/>
      <p:regular r:id="rId60"/>
      <p:bold r:id="rId56"/>
    </p:embeddedFont>
    <p:embeddedFont>
      <p:font typeface="Times New Roman" panose="00000000000000000000" pitchFamily="18" charset="1"/>
      <p:regular r:id="rId53"/>
      <p:bold r:id="rId5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font" Target="fonts/font1.fntdata"/><Relationship Id="rId54" Type="http://schemas.openxmlformats.org/officeDocument/2006/relationships/font" Target="fonts/font2.fntdata"/><Relationship Id="rId55" Type="http://schemas.openxmlformats.org/officeDocument/2006/relationships/font" Target="fonts/font3.fntdata"/><Relationship Id="rId56" Type="http://schemas.openxmlformats.org/officeDocument/2006/relationships/font" Target="fonts/font4.fntdata"/><Relationship Id="rId57" Type="http://schemas.openxmlformats.org/officeDocument/2006/relationships/font" Target="fonts/font5.fntdata"/><Relationship Id="rId58" Type="http://schemas.openxmlformats.org/officeDocument/2006/relationships/font" Target="fonts/font6.fntdata"/><Relationship Id="rId59" Type="http://schemas.openxmlformats.org/officeDocument/2006/relationships/font" Target="fonts/font7.fntdata"/><Relationship Id="rId60" Type="http://schemas.openxmlformats.org/officeDocument/2006/relationships/font" Target="fonts/font8.fntdata"/><Relationship Id="rId61" Type="http://schemas.openxmlformats.org/officeDocument/2006/relationships/font" Target="fonts/font9.fntdata"/><Relationship Id="rId62" Type="http://schemas.openxmlformats.org/officeDocument/2006/relationships/font" Target="fonts/font10.fntdata"/><Relationship Id="rId63" Type="http://schemas.openxmlformats.org/officeDocument/2006/relationships/font" Target="fonts/font11.fntdata"/><Relationship Id="rId64" Type="http://schemas.openxmlformats.org/officeDocument/2006/relationships/font" Target="fonts/font1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64402" y="1866391"/>
            <a:ext cx="4056379" cy="4690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7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4715" y="513969"/>
            <a:ext cx="632256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438527"/>
            <a:ext cx="10359390" cy="365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701" y="2449830"/>
            <a:ext cx="77749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Спецификация</a:t>
            </a:r>
            <a:r>
              <a:rPr dirty="0" sz="4400" spc="-25"/>
              <a:t> </a:t>
            </a:r>
            <a:r>
              <a:rPr dirty="0" sz="4400" spc="-5"/>
              <a:t>тестовых</a:t>
            </a:r>
            <a:r>
              <a:rPr dirty="0" sz="4400" spc="-20"/>
              <a:t> </a:t>
            </a:r>
            <a:r>
              <a:rPr dirty="0" sz="4400" spc="-5"/>
              <a:t>заданий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92066" y="5772708"/>
            <a:ext cx="21437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latin typeface="Calibri Light"/>
                <a:cs typeface="Calibri Light"/>
              </a:rPr>
              <a:t>2020</a:t>
            </a:r>
            <a:r>
              <a:rPr dirty="0" sz="2000" spc="-40" b="0">
                <a:latin typeface="Calibri Light"/>
                <a:cs typeface="Calibri Light"/>
              </a:rPr>
              <a:t> </a:t>
            </a:r>
            <a:r>
              <a:rPr dirty="0" sz="2000" spc="-5" b="0">
                <a:latin typeface="Calibri Light"/>
                <a:cs typeface="Calibri Light"/>
              </a:rPr>
              <a:t>год,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1</a:t>
            </a:r>
            <a:r>
              <a:rPr dirty="0" sz="2000" spc="-15" b="0">
                <a:latin typeface="Calibri Light"/>
                <a:cs typeface="Calibri Light"/>
              </a:rPr>
              <a:t> </a:t>
            </a:r>
            <a:r>
              <a:rPr dirty="0" sz="2000" spc="-5" b="0">
                <a:latin typeface="Calibri Light"/>
                <a:cs typeface="Calibri Light"/>
              </a:rPr>
              <a:t>декабря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36" y="312420"/>
            <a:ext cx="1708404" cy="1644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5564" y="312420"/>
            <a:ext cx="1775460" cy="1644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5785"/>
            <a:ext cx="10236835" cy="334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28345">
              <a:lnSpc>
                <a:spcPts val="3190"/>
              </a:lnSpc>
              <a:spcBef>
                <a:spcPts val="95"/>
              </a:spcBef>
            </a:pPr>
            <a:r>
              <a:rPr dirty="0" sz="2800" spc="-25" b="0">
                <a:latin typeface="Calibri Light"/>
                <a:cs typeface="Calibri Light"/>
              </a:rPr>
              <a:t>Когнитивность</a:t>
            </a:r>
            <a:endParaRPr sz="2800">
              <a:latin typeface="Calibri Light"/>
              <a:cs typeface="Calibri Light"/>
            </a:endParaRPr>
          </a:p>
          <a:p>
            <a:pPr algn="ctr" marL="1073150">
              <a:lnSpc>
                <a:spcPts val="3190"/>
              </a:lnSpc>
            </a:pPr>
            <a:r>
              <a:rPr dirty="0" sz="2800" spc="-20" b="0">
                <a:latin typeface="Calibri Light"/>
                <a:cs typeface="Calibri Light"/>
              </a:rPr>
              <a:t>(степень</a:t>
            </a:r>
            <a:r>
              <a:rPr dirty="0" sz="2800" spc="-80" b="0">
                <a:latin typeface="Calibri Light"/>
                <a:cs typeface="Calibri Light"/>
              </a:rPr>
              <a:t> </a:t>
            </a:r>
            <a:r>
              <a:rPr dirty="0" sz="2800" spc="-20" b="0">
                <a:latin typeface="Calibri Light"/>
                <a:cs typeface="Calibri Light"/>
              </a:rPr>
              <a:t>сложности</a:t>
            </a:r>
            <a:r>
              <a:rPr dirty="0" sz="2800" spc="-65" b="0">
                <a:latin typeface="Calibri Light"/>
                <a:cs typeface="Calibri Light"/>
              </a:rPr>
              <a:t> </a:t>
            </a:r>
            <a:r>
              <a:rPr dirty="0" sz="2800" spc="-20" b="0">
                <a:latin typeface="Calibri Light"/>
                <a:cs typeface="Calibri Light"/>
              </a:rPr>
              <a:t>тестового</a:t>
            </a:r>
            <a:r>
              <a:rPr dirty="0" sz="2800" spc="-70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задания)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 Light"/>
              <a:cs typeface="Calibri Light"/>
            </a:endParaRPr>
          </a:p>
          <a:p>
            <a:pPr algn="just" marL="241300" marR="5080" indent="-229235">
              <a:lnSpc>
                <a:spcPct val="9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40">
                <a:latin typeface="Calibri"/>
                <a:cs typeface="Calibri"/>
              </a:rPr>
              <a:t>Тестовые </a:t>
            </a:r>
            <a:r>
              <a:rPr dirty="0" sz="2800" spc="-5">
                <a:latin typeface="Calibri"/>
                <a:cs typeface="Calibri"/>
              </a:rPr>
              <a:t>задания на </a:t>
            </a:r>
            <a:r>
              <a:rPr dirty="0" sz="2800" spc="-10">
                <a:latin typeface="Calibri"/>
                <a:cs typeface="Calibri"/>
              </a:rPr>
              <a:t>интерпретацию </a:t>
            </a:r>
            <a:r>
              <a:rPr dirty="0" sz="2800" spc="-5">
                <a:latin typeface="Calibri"/>
                <a:cs typeface="Calibri"/>
              </a:rPr>
              <a:t>и </a:t>
            </a:r>
            <a:r>
              <a:rPr dirty="0" sz="2800" spc="-10">
                <a:latin typeface="Calibri"/>
                <a:cs typeface="Calibri"/>
              </a:rPr>
              <a:t>умение решать </a:t>
            </a:r>
            <a:r>
              <a:rPr dirty="0" sz="2800" spc="-15">
                <a:latin typeface="Calibri"/>
                <a:cs typeface="Calibri"/>
              </a:rPr>
              <a:t>проблемы 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вовлекают </a:t>
            </a:r>
            <a:r>
              <a:rPr dirty="0" sz="2800" spc="-5">
                <a:latin typeface="Calibri"/>
                <a:cs typeface="Calibri"/>
              </a:rPr>
              <a:t>навыки </a:t>
            </a:r>
            <a:r>
              <a:rPr dirty="0" sz="2800" spc="-15">
                <a:latin typeface="Calibri"/>
                <a:cs typeface="Calibri"/>
              </a:rPr>
              <a:t>«более высокого </a:t>
            </a:r>
            <a:r>
              <a:rPr dirty="0" sz="2800" spc="-10">
                <a:latin typeface="Calibri"/>
                <a:cs typeface="Calibri"/>
              </a:rPr>
              <a:t>порядка», чем </a:t>
            </a:r>
            <a:r>
              <a:rPr dirty="0" sz="2800" spc="-5">
                <a:latin typeface="Calibri"/>
                <a:cs typeface="Calibri"/>
              </a:rPr>
              <a:t>заучивание на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память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фактической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информации.</a:t>
            </a:r>
            <a:endParaRPr sz="2800">
              <a:latin typeface="Calibri"/>
              <a:cs typeface="Calibri"/>
            </a:endParaRPr>
          </a:p>
          <a:p>
            <a:pPr algn="just" marL="241300" marR="180340" indent="-229235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Поэтому </a:t>
            </a:r>
            <a:r>
              <a:rPr dirty="0" sz="2800" spc="-20">
                <a:latin typeface="Calibri"/>
                <a:cs typeface="Calibri"/>
              </a:rPr>
              <a:t>содержание </a:t>
            </a:r>
            <a:r>
              <a:rPr dirty="0" sz="2800" spc="-10">
                <a:latin typeface="Calibri"/>
                <a:cs typeface="Calibri"/>
              </a:rPr>
              <a:t>матриц </a:t>
            </a:r>
            <a:r>
              <a:rPr dirty="0" sz="2800" spc="-15">
                <a:latin typeface="Calibri"/>
                <a:cs typeface="Calibri"/>
              </a:rPr>
              <a:t>тестовых </a:t>
            </a:r>
            <a:r>
              <a:rPr dirty="0" sz="2800" spc="-5">
                <a:latin typeface="Calibri"/>
                <a:cs typeface="Calibri"/>
              </a:rPr>
              <a:t>заданий </a:t>
            </a:r>
            <a:r>
              <a:rPr dirty="0" sz="2800" spc="-15">
                <a:latin typeface="Calibri"/>
                <a:cs typeface="Calibri"/>
              </a:rPr>
              <a:t>различных </a:t>
            </a:r>
            <a:r>
              <a:rPr dirty="0" sz="2800" spc="-10">
                <a:latin typeface="Calibri"/>
                <a:cs typeface="Calibri"/>
              </a:rPr>
              <a:t> дисциплин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будет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зависеть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уровня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тестируемого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специалиста.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109728"/>
            <a:ext cx="1193292" cy="12146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2823" y="161544"/>
            <a:ext cx="1301496" cy="1107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Концентрация</a:t>
            </a:r>
            <a:r>
              <a:rPr dirty="0" spc="-80"/>
              <a:t> </a:t>
            </a:r>
            <a:r>
              <a:rPr dirty="0" spc="-25"/>
              <a:t>внимания</a:t>
            </a:r>
            <a:r>
              <a:rPr dirty="0" spc="-80"/>
              <a:t> </a:t>
            </a:r>
            <a:r>
              <a:rPr dirty="0" spc="-10"/>
              <a:t>на</a:t>
            </a:r>
            <a:r>
              <a:rPr dirty="0" spc="-75"/>
              <a:t> </a:t>
            </a:r>
            <a:r>
              <a:rPr dirty="0" spc="-25"/>
              <a:t>вопросах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1429639"/>
            <a:ext cx="8246109" cy="33318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76580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latin typeface="Calibri"/>
                <a:cs typeface="Calibri"/>
              </a:rPr>
              <a:t>Мыслительные </a:t>
            </a:r>
            <a:r>
              <a:rPr dirty="0" sz="2400" spc="-5">
                <a:latin typeface="Calibri"/>
                <a:cs typeface="Calibri"/>
              </a:rPr>
              <a:t>процессы,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вовлеченные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ответ </a:t>
            </a:r>
            <a:r>
              <a:rPr dirty="0" sz="2400" spc="-5">
                <a:latin typeface="Calibri"/>
                <a:cs typeface="Calibri"/>
              </a:rPr>
              <a:t>на вопрос,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находятся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прямой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зависимости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как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уровня </a:t>
            </a:r>
            <a:r>
              <a:rPr dirty="0" sz="2400" spc="-20">
                <a:latin typeface="Calibri"/>
                <a:cs typeface="Calibri"/>
              </a:rPr>
              <a:t>подготовки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dirty="0" sz="2400" spc="-5">
                <a:latin typeface="Calibri"/>
                <a:cs typeface="Calibri"/>
              </a:rPr>
              <a:t>экзаменуемого,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так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от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содержания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">
                <a:latin typeface="Calibri"/>
                <a:cs typeface="Calibri"/>
              </a:rPr>
              <a:t> оформления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вопроса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400" spc="-5">
                <a:latin typeface="Calibri"/>
                <a:cs typeface="Calibri"/>
              </a:rPr>
              <a:t>Вопросы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запоминание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400" spc="-5">
                <a:latin typeface="Calibri"/>
                <a:cs typeface="Calibri"/>
              </a:rPr>
              <a:t>Вопросы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">
                <a:latin typeface="Calibri"/>
                <a:cs typeface="Calibri"/>
              </a:rPr>
              <a:t> понимание (интерпретацию)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 spc="-5">
                <a:latin typeface="Calibri"/>
                <a:cs typeface="Calibri"/>
              </a:rPr>
              <a:t>Вопросы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применение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(размышление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решение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проблемы)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141731"/>
            <a:ext cx="1193291" cy="1214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9528" y="141731"/>
            <a:ext cx="1301496" cy="12146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708786"/>
            <a:ext cx="82086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/>
              <a:t>Тестовые</a:t>
            </a:r>
            <a:r>
              <a:rPr dirty="0" sz="2400" spc="-65"/>
              <a:t> </a:t>
            </a:r>
            <a:r>
              <a:rPr dirty="0" sz="2400" spc="-20"/>
              <a:t>задания</a:t>
            </a:r>
            <a:r>
              <a:rPr dirty="0" sz="2400" spc="-65"/>
              <a:t> </a:t>
            </a:r>
            <a:r>
              <a:rPr dirty="0" sz="2400" spc="-5"/>
              <a:t>по</a:t>
            </a:r>
            <a:r>
              <a:rPr dirty="0" sz="2400" spc="-40"/>
              <a:t> </a:t>
            </a:r>
            <a:r>
              <a:rPr dirty="0" sz="2400" spc="-15"/>
              <a:t>уровню</a:t>
            </a:r>
            <a:r>
              <a:rPr dirty="0" sz="2400" spc="-75"/>
              <a:t> </a:t>
            </a:r>
            <a:r>
              <a:rPr dirty="0" sz="2400" spc="-20"/>
              <a:t>когнитивности</a:t>
            </a:r>
            <a:r>
              <a:rPr dirty="0" sz="2400" spc="-65"/>
              <a:t> </a:t>
            </a:r>
            <a:r>
              <a:rPr dirty="0" sz="2400" spc="-20"/>
              <a:t>подразделяются</a:t>
            </a:r>
            <a:r>
              <a:rPr dirty="0" sz="2400" spc="-55"/>
              <a:t> </a:t>
            </a:r>
            <a:r>
              <a:rPr dirty="0" sz="2400" spc="-5"/>
              <a:t>на: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8376284" cy="156083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«Запоминание»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«Понимание»(интерпретация)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«Применение»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(размышление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решение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проблемы)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" y="152400"/>
            <a:ext cx="978408" cy="9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1716" y="152400"/>
            <a:ext cx="1077468" cy="934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238" y="2331846"/>
            <a:ext cx="85001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 b="1">
                <a:latin typeface="Calibri"/>
                <a:cs typeface="Calibri"/>
              </a:rPr>
              <a:t>Тестовые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задания</a:t>
            </a:r>
            <a:r>
              <a:rPr dirty="0" sz="3600" spc="-30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по</a:t>
            </a:r>
            <a:r>
              <a:rPr dirty="0" sz="3600" spc="-2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типу</a:t>
            </a:r>
            <a:r>
              <a:rPr dirty="0" sz="3600" spc="-3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«Запоминание»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" y="152400"/>
            <a:ext cx="978408" cy="934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1716" y="152400"/>
            <a:ext cx="1077468" cy="9342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0" y="258521"/>
            <a:ext cx="30505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554A3B"/>
                </a:solidFill>
                <a:latin typeface="Calibri"/>
                <a:cs typeface="Calibri"/>
              </a:rPr>
              <a:t>Запоминание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58439" y="4786884"/>
            <a:ext cx="6941184" cy="787400"/>
            <a:chOff x="2758439" y="4786884"/>
            <a:chExt cx="6941184" cy="787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9" y="4805172"/>
              <a:ext cx="560070" cy="7338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099" y="4786884"/>
              <a:ext cx="6613398" cy="78714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5844" y="1793493"/>
            <a:ext cx="9509760" cy="35248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38608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  <a:tab pos="1442720" algn="l"/>
              </a:tabLst>
            </a:pPr>
            <a:r>
              <a:rPr dirty="0" sz="2800" spc="-5">
                <a:latin typeface="Calibri"/>
                <a:cs typeface="Calibri"/>
              </a:rPr>
              <a:t>В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тестах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запоминание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требуется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информация,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ответ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которую	</a:t>
            </a:r>
            <a:r>
              <a:rPr dirty="0" sz="2800" spc="-5">
                <a:latin typeface="Calibri"/>
                <a:cs typeface="Calibri"/>
              </a:rPr>
              <a:t>экзаменуемый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может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найти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 </a:t>
            </a:r>
            <a:r>
              <a:rPr dirty="0" sz="2800" spc="-10">
                <a:latin typeface="Calibri"/>
                <a:cs typeface="Calibri"/>
              </a:rPr>
              <a:t>учебнике</a:t>
            </a:r>
            <a:endParaRPr sz="2800">
              <a:latin typeface="Calibri"/>
              <a:cs typeface="Calibri"/>
            </a:endParaRPr>
          </a:p>
          <a:p>
            <a:pPr marL="12700" marR="1007110">
              <a:lnSpc>
                <a:spcPts val="302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Способность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воспроизвести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или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запомнить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факты,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обязательно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понимая их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 i="1">
                <a:latin typeface="Calibri"/>
                <a:cs typeface="Calibri"/>
              </a:rPr>
              <a:t>Действия,</a:t>
            </a:r>
            <a:r>
              <a:rPr dirty="0" sz="2800" spc="2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свидетельствующие</a:t>
            </a:r>
            <a:r>
              <a:rPr dirty="0" sz="2800" spc="2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о</a:t>
            </a:r>
            <a:r>
              <a:rPr dirty="0" sz="2800" spc="1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достижении</a:t>
            </a:r>
            <a:r>
              <a:rPr dirty="0" sz="2800" spc="-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данного </a:t>
            </a:r>
            <a:r>
              <a:rPr dirty="0" sz="2800" spc="-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уровня</a:t>
            </a:r>
            <a:r>
              <a:rPr dirty="0" sz="2800" spc="25" b="1" i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воспроизводит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термины,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конкретные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факты,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методы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процедуры,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основные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понятия,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правила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принципы.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lvl="1" marL="2161540" indent="-344170">
              <a:lnSpc>
                <a:spcPct val="100000"/>
              </a:lnSpc>
              <a:buFont typeface="Arial"/>
              <a:buChar char="•"/>
              <a:tabLst>
                <a:tab pos="2161540" algn="l"/>
                <a:tab pos="2162175" algn="l"/>
              </a:tabLst>
            </a:pPr>
            <a:r>
              <a:rPr dirty="0" sz="2800" spc="-15" b="1">
                <a:latin typeface="Calibri"/>
                <a:cs typeface="Calibri"/>
              </a:rPr>
              <a:t>Экзаменуемый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должен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знать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материал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2" y="152400"/>
            <a:ext cx="978408" cy="934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5495" y="152400"/>
            <a:ext cx="1075944" cy="9342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47" y="684352"/>
            <a:ext cx="47631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Тесты</a:t>
            </a:r>
            <a:r>
              <a:rPr dirty="0" sz="3600" spc="-130"/>
              <a:t> </a:t>
            </a:r>
            <a:r>
              <a:rPr dirty="0" sz="3600" spc="-15"/>
              <a:t>на</a:t>
            </a:r>
            <a:r>
              <a:rPr dirty="0" sz="3600" spc="-90"/>
              <a:t> </a:t>
            </a:r>
            <a:r>
              <a:rPr dirty="0" sz="3600" spc="-35"/>
              <a:t>«запоминание»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66655" cy="30111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46799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Проверяют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способность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заучивания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память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определенной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информации,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отдельных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фактов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 </a:t>
            </a:r>
            <a:r>
              <a:rPr dirty="0" sz="2800">
                <a:latin typeface="Calibri"/>
                <a:cs typeface="Calibri"/>
              </a:rPr>
              <a:t>не </a:t>
            </a:r>
            <a:r>
              <a:rPr dirty="0" sz="2800" spc="-15">
                <a:latin typeface="Calibri"/>
                <a:cs typeface="Calibri"/>
              </a:rPr>
              <a:t>требуя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их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применения)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  <a:tab pos="3806825" algn="l"/>
              </a:tabLst>
            </a:pPr>
            <a:r>
              <a:rPr dirty="0" sz="2800" spc="-45">
                <a:latin typeface="Calibri"/>
                <a:cs typeface="Calibri"/>
              </a:rPr>
              <a:t>Таким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образом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экзаменуемому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требуется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лишь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вспомнить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ответ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какой-либо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вопрос,	воспроизвести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термины,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конкретные </a:t>
            </a:r>
            <a:r>
              <a:rPr dirty="0" sz="2800" spc="-10">
                <a:latin typeface="Calibri"/>
                <a:cs typeface="Calibri"/>
              </a:rPr>
              <a:t> факты,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методы</a:t>
            </a:r>
            <a:r>
              <a:rPr dirty="0" sz="2800" spc="-5">
                <a:latin typeface="Calibri"/>
                <a:cs typeface="Calibri"/>
              </a:rPr>
              <a:t> 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процедуры,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правила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т.д.</a:t>
            </a:r>
            <a:endParaRPr sz="2800">
              <a:latin typeface="Calibri"/>
              <a:cs typeface="Calibri"/>
            </a:endParaRPr>
          </a:p>
          <a:p>
            <a:pPr marL="241300" marR="1057275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В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тестах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запоминание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требуется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информация,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ответ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которую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экзаменуемый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может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всегда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найти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учебнике.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312420"/>
            <a:ext cx="1193292" cy="1214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3056" y="312420"/>
            <a:ext cx="1171955" cy="1063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967" y="684352"/>
            <a:ext cx="47688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Тесты</a:t>
            </a:r>
            <a:r>
              <a:rPr dirty="0" sz="3600" spc="-114"/>
              <a:t> </a:t>
            </a:r>
            <a:r>
              <a:rPr dirty="0" sz="3600" spc="-10"/>
              <a:t>на</a:t>
            </a:r>
            <a:r>
              <a:rPr dirty="0" sz="3600" spc="-70"/>
              <a:t> </a:t>
            </a:r>
            <a:r>
              <a:rPr dirty="0" sz="3600" spc="-35"/>
              <a:t>«запоминание»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8393430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Способность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воспроизвести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или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запомнить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факты,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обязательно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понимая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их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312420"/>
            <a:ext cx="1193292" cy="1214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259" y="225552"/>
            <a:ext cx="1267968" cy="1086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667" y="308228"/>
            <a:ext cx="51288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554A3B"/>
                </a:solidFill>
              </a:rPr>
              <a:t>Экзаменуемый</a:t>
            </a:r>
            <a:r>
              <a:rPr dirty="0" sz="4400" spc="-75">
                <a:solidFill>
                  <a:srgbClr val="554A3B"/>
                </a:solidFill>
              </a:rPr>
              <a:t> </a:t>
            </a:r>
            <a:r>
              <a:rPr dirty="0" sz="4400" spc="-5">
                <a:solidFill>
                  <a:srgbClr val="554A3B"/>
                </a:solidFill>
              </a:rPr>
              <a:t>знает: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42881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dirty="0" sz="2800" spc="-5">
                <a:latin typeface="Calibri"/>
                <a:cs typeface="Calibri"/>
              </a:rPr>
              <a:t>–	</a:t>
            </a:r>
            <a:r>
              <a:rPr dirty="0" sz="2800" spc="-15">
                <a:latin typeface="Calibri"/>
                <a:cs typeface="Calibri"/>
              </a:rPr>
              <a:t>употребляемые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термины;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7711" y="2697606"/>
            <a:ext cx="31953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15">
                <a:latin typeface="Calibri"/>
                <a:cs typeface="Calibri"/>
              </a:rPr>
              <a:t>конкретные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факты;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711" y="3633597"/>
            <a:ext cx="35915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30">
                <a:latin typeface="Calibri"/>
                <a:cs typeface="Calibri"/>
              </a:rPr>
              <a:t>методы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-15">
                <a:latin typeface="Calibri"/>
                <a:cs typeface="Calibri"/>
              </a:rPr>
              <a:t> процедуры;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711" y="4570552"/>
            <a:ext cx="31743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–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основные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понятия;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711" y="5508447"/>
            <a:ext cx="42849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–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правила и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принципы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-10">
                <a:latin typeface="Calibri"/>
                <a:cs typeface="Calibri"/>
              </a:rPr>
              <a:t> 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2354" y="1462785"/>
            <a:ext cx="147828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8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Пер</a:t>
            </a:r>
            <a:r>
              <a:rPr dirty="0" sz="1800" spc="5">
                <a:latin typeface="Calibri"/>
                <a:cs typeface="Calibri"/>
              </a:rPr>
              <a:t>е</a:t>
            </a:r>
            <a:r>
              <a:rPr dirty="0" sz="1800">
                <a:latin typeface="Calibri"/>
                <a:cs typeface="Calibri"/>
              </a:rPr>
              <a:t>ч</a:t>
            </a:r>
            <a:r>
              <a:rPr dirty="0" sz="1800" spc="-5">
                <a:latin typeface="Calibri"/>
                <a:cs typeface="Calibri"/>
              </a:rPr>
              <a:t>и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лить  </a:t>
            </a:r>
            <a:r>
              <a:rPr dirty="0" sz="1800" spc="-5">
                <a:latin typeface="Calibri"/>
                <a:cs typeface="Calibri"/>
              </a:rPr>
              <a:t>Собирать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Определить </a:t>
            </a:r>
            <a:r>
              <a:rPr dirty="0" sz="1800" spc="-5">
                <a:latin typeface="Calibri"/>
                <a:cs typeface="Calibri"/>
              </a:rPr>
              <a:t> Описать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Воспрои</a:t>
            </a:r>
            <a:r>
              <a:rPr dirty="0" sz="1800" spc="-10">
                <a:latin typeface="Calibri"/>
                <a:cs typeface="Calibri"/>
              </a:rPr>
              <a:t>з</a:t>
            </a:r>
            <a:r>
              <a:rPr dirty="0" sz="1800">
                <a:latin typeface="Calibri"/>
                <a:cs typeface="Calibri"/>
              </a:rPr>
              <a:t>вести  </a:t>
            </a:r>
            <a:r>
              <a:rPr dirty="0" sz="1800" spc="-15">
                <a:latin typeface="Calibri"/>
                <a:cs typeface="Calibri"/>
              </a:rPr>
              <a:t>Установить</a:t>
            </a:r>
            <a:endParaRPr sz="1800">
              <a:latin typeface="Calibri"/>
              <a:cs typeface="Calibri"/>
            </a:endParaRPr>
          </a:p>
          <a:p>
            <a:pPr marL="12700" marR="29400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Запо</a:t>
            </a:r>
            <a:r>
              <a:rPr dirty="0" sz="1800" spc="-10">
                <a:latin typeface="Calibri"/>
                <a:cs typeface="Calibri"/>
              </a:rPr>
              <a:t>м</a:t>
            </a:r>
            <a:r>
              <a:rPr dirty="0" sz="1800">
                <a:latin typeface="Calibri"/>
                <a:cs typeface="Calibri"/>
              </a:rPr>
              <a:t>инать  </a:t>
            </a:r>
            <a:r>
              <a:rPr dirty="0" sz="1800" spc="-5">
                <a:latin typeface="Calibri"/>
                <a:cs typeface="Calibri"/>
              </a:rPr>
              <a:t>Назвать</a:t>
            </a:r>
            <a:endParaRPr sz="1800">
              <a:latin typeface="Calibri"/>
              <a:cs typeface="Calibri"/>
            </a:endParaRPr>
          </a:p>
          <a:p>
            <a:pPr algn="just" marL="12700" marR="1524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Перечислить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</a:t>
            </a:r>
            <a:r>
              <a:rPr dirty="0" sz="1800">
                <a:latin typeface="Calibri"/>
                <a:cs typeface="Calibri"/>
              </a:rPr>
              <a:t>ас</a:t>
            </a:r>
            <a:r>
              <a:rPr dirty="0" sz="1800" spc="-10">
                <a:latin typeface="Calibri"/>
                <a:cs typeface="Calibri"/>
              </a:rPr>
              <a:t>п</a:t>
            </a:r>
            <a:r>
              <a:rPr dirty="0" sz="1800" spc="-5">
                <a:latin typeface="Calibri"/>
                <a:cs typeface="Calibri"/>
              </a:rPr>
              <a:t>о</a:t>
            </a:r>
            <a:r>
              <a:rPr dirty="0" sz="1800" spc="-10">
                <a:latin typeface="Calibri"/>
                <a:cs typeface="Calibri"/>
              </a:rPr>
              <a:t>з</a:t>
            </a:r>
            <a:r>
              <a:rPr dirty="0" sz="1800">
                <a:latin typeface="Calibri"/>
                <a:cs typeface="Calibri"/>
              </a:rPr>
              <a:t>навать  </a:t>
            </a:r>
            <a:r>
              <a:rPr dirty="0" sz="1800" spc="-5">
                <a:latin typeface="Calibri"/>
                <a:cs typeface="Calibri"/>
              </a:rPr>
              <a:t>Фиксировать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Повторить</a:t>
            </a:r>
            <a:endParaRPr sz="1800">
              <a:latin typeface="Calibri"/>
              <a:cs typeface="Calibri"/>
            </a:endParaRPr>
          </a:p>
          <a:p>
            <a:pPr marL="12700" marR="57975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По</a:t>
            </a:r>
            <a:r>
              <a:rPr dirty="0" sz="1800" spc="-25">
                <a:latin typeface="Calibri"/>
                <a:cs typeface="Calibri"/>
              </a:rPr>
              <a:t>к</a:t>
            </a:r>
            <a:r>
              <a:rPr dirty="0" sz="1800">
                <a:latin typeface="Calibri"/>
                <a:cs typeface="Calibri"/>
              </a:rPr>
              <a:t>азать  </a:t>
            </a:r>
            <a:r>
              <a:rPr dirty="0" sz="1800" spc="-10">
                <a:latin typeface="Calibri"/>
                <a:cs typeface="Calibri"/>
              </a:rPr>
              <a:t>Узнавать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312420"/>
            <a:ext cx="1193292" cy="12146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259" y="225552"/>
            <a:ext cx="1267968" cy="1086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2645" y="437769"/>
            <a:ext cx="16465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554A3B"/>
                </a:solidFill>
              </a:rPr>
              <a:t>Пример: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057130" cy="3862704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наличие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метаболического </a:t>
            </a:r>
            <a:r>
              <a:rPr dirty="0" sz="2800" spc="-5">
                <a:latin typeface="Calibri"/>
                <a:cs typeface="Calibri"/>
              </a:rPr>
              <a:t>синдрома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указывает: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latin typeface="Calibri"/>
                <a:cs typeface="Calibri"/>
              </a:rPr>
              <a:t>А.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u="heavy" sz="28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АО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(ОТ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&gt;94см</a:t>
            </a:r>
            <a:r>
              <a:rPr dirty="0" u="heavy" sz="28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dirty="0" u="heavy" sz="28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&gt;80см</a:t>
            </a:r>
            <a:r>
              <a:rPr dirty="0" u="heavy" sz="28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Ж),</a:t>
            </a:r>
            <a:r>
              <a:rPr dirty="0" u="heavy" sz="2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АД</a:t>
            </a:r>
            <a:r>
              <a:rPr dirty="0" u="heavy" sz="2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&gt;140/90мм.рт.ст.,</a:t>
            </a:r>
            <a:r>
              <a:rPr dirty="0" u="heavy" sz="28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ТГ &gt;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1,7ммоль/л.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Б.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АО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(ОТ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&gt;94см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для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мужчин</a:t>
            </a:r>
            <a:r>
              <a:rPr dirty="0" sz="2800" spc="-5">
                <a:latin typeface="Calibri"/>
                <a:cs typeface="Calibri"/>
              </a:rPr>
              <a:t> и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&gt;80см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для </a:t>
            </a:r>
            <a:r>
              <a:rPr dirty="0" sz="2800" spc="-10">
                <a:latin typeface="Calibri"/>
                <a:cs typeface="Calibri"/>
              </a:rPr>
              <a:t>женщин).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В.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АД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&gt;140/90мм.рт.ст.,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ХС</a:t>
            </a:r>
            <a:r>
              <a:rPr dirty="0" sz="2800" spc="-5">
                <a:latin typeface="Calibri"/>
                <a:cs typeface="Calibri"/>
              </a:rPr>
              <a:t> ЛПНП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&gt;3,0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ммоль/л.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10">
                <a:latin typeface="Calibri"/>
                <a:cs typeface="Calibri"/>
              </a:rPr>
              <a:t>Г.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АО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(ОТ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&gt;94см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для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мужчин</a:t>
            </a:r>
            <a:r>
              <a:rPr dirty="0" sz="2800" spc="-5">
                <a:latin typeface="Calibri"/>
                <a:cs typeface="Calibri"/>
              </a:rPr>
              <a:t> 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&gt;80см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для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женщин),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АД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20">
                <a:latin typeface="Calibri"/>
                <a:cs typeface="Calibri"/>
              </a:rPr>
              <a:t>&gt;140/90мм.рт.ст.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Д.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АД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&gt;140/90мм.рт.ст.,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гипергликемия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натощак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&gt;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6,1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ммоль/л.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312420"/>
            <a:ext cx="1193292" cy="9037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80" y="225552"/>
            <a:ext cx="110794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842" y="116204"/>
            <a:ext cx="771715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554A3B"/>
                </a:solidFill>
              </a:rPr>
              <a:t>Дистракторы – </a:t>
            </a:r>
            <a:r>
              <a:rPr dirty="0" sz="3600" spc="-5">
                <a:solidFill>
                  <a:srgbClr val="554A3B"/>
                </a:solidFill>
              </a:rPr>
              <a:t>неправильные варианты </a:t>
            </a:r>
            <a:r>
              <a:rPr dirty="0" sz="3600" spc="-800">
                <a:solidFill>
                  <a:srgbClr val="554A3B"/>
                </a:solidFill>
              </a:rPr>
              <a:t> </a:t>
            </a:r>
            <a:r>
              <a:rPr dirty="0" sz="3600" spc="-5">
                <a:solidFill>
                  <a:srgbClr val="554A3B"/>
                </a:solidFill>
              </a:rPr>
              <a:t>ответов</a:t>
            </a:r>
            <a:r>
              <a:rPr dirty="0" sz="3600" spc="5">
                <a:solidFill>
                  <a:srgbClr val="554A3B"/>
                </a:solidFill>
              </a:rPr>
              <a:t> </a:t>
            </a:r>
            <a:r>
              <a:rPr dirty="0" sz="3600">
                <a:solidFill>
                  <a:srgbClr val="554A3B"/>
                </a:solidFill>
              </a:rPr>
              <a:t>–</a:t>
            </a:r>
            <a:r>
              <a:rPr dirty="0" sz="3600" spc="-20">
                <a:solidFill>
                  <a:srgbClr val="554A3B"/>
                </a:solidFill>
              </a:rPr>
              <a:t> </a:t>
            </a:r>
            <a:r>
              <a:rPr dirty="0" sz="3600" spc="-5">
                <a:solidFill>
                  <a:srgbClr val="554A3B"/>
                </a:solidFill>
              </a:rPr>
              <a:t>должны</a:t>
            </a:r>
            <a:r>
              <a:rPr dirty="0" sz="3600" spc="-10">
                <a:solidFill>
                  <a:srgbClr val="554A3B"/>
                </a:solidFill>
              </a:rPr>
              <a:t> быть: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60660" cy="3265804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гомогенны, </a:t>
            </a:r>
            <a:r>
              <a:rPr dirty="0" sz="2800" spc="-35">
                <a:latin typeface="Calibri"/>
                <a:cs typeface="Calibri"/>
              </a:rPr>
              <a:t>т.е. </a:t>
            </a:r>
            <a:r>
              <a:rPr dirty="0" sz="2800" spc="-10">
                <a:latin typeface="Calibri"/>
                <a:cs typeface="Calibri"/>
              </a:rPr>
              <a:t>относиться </a:t>
            </a:r>
            <a:r>
              <a:rPr dirty="0" sz="2800" spc="-5">
                <a:latin typeface="Calibri"/>
                <a:cs typeface="Calibri"/>
              </a:rPr>
              <a:t>к </a:t>
            </a:r>
            <a:r>
              <a:rPr dirty="0" sz="2800" spc="-20">
                <a:latin typeface="Calibri"/>
                <a:cs typeface="Calibri"/>
              </a:rPr>
              <a:t>той же </a:t>
            </a:r>
            <a:r>
              <a:rPr dirty="0" sz="2800" spc="-15">
                <a:latin typeface="Calibri"/>
                <a:cs typeface="Calibri"/>
              </a:rPr>
              <a:t>категории, что </a:t>
            </a:r>
            <a:r>
              <a:rPr dirty="0" sz="2800" spc="-5">
                <a:latin typeface="Calibri"/>
                <a:cs typeface="Calibri"/>
              </a:rPr>
              <a:t>и правильный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ответ </a:t>
            </a:r>
            <a:r>
              <a:rPr dirty="0" sz="2800" spc="-5">
                <a:latin typeface="Calibri"/>
                <a:cs typeface="Calibri"/>
              </a:rPr>
              <a:t>(например, все </a:t>
            </a:r>
            <a:r>
              <a:rPr dirty="0" sz="2800" spc="-10">
                <a:latin typeface="Calibri"/>
                <a:cs typeface="Calibri"/>
              </a:rPr>
              <a:t>дистракторы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>
                <a:latin typeface="Calibri"/>
                <a:cs typeface="Calibri"/>
              </a:rPr>
              <a:t>диагнозы, </a:t>
            </a:r>
            <a:r>
              <a:rPr dirty="0" sz="2800" spc="-5">
                <a:latin typeface="Calibri"/>
                <a:cs typeface="Calibri"/>
              </a:rPr>
              <a:t>анализы, </a:t>
            </a:r>
            <a:r>
              <a:rPr dirty="0" sz="2800" spc="-25">
                <a:latin typeface="Calibri"/>
                <a:cs typeface="Calibri"/>
              </a:rPr>
              <a:t>методы 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лечения,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прогнозы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т.д.);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правдоподобны;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грамматически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последовательны;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логически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совместимы;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  <a:tab pos="2898140" algn="l"/>
                <a:tab pos="3573145" algn="l"/>
                <a:tab pos="4152265" algn="l"/>
              </a:tabLst>
            </a:pPr>
            <a:r>
              <a:rPr dirty="0" sz="2800" spc="-15">
                <a:latin typeface="Calibri"/>
                <a:cs typeface="Calibri"/>
              </a:rPr>
              <a:t>приблизительно	</a:t>
            </a:r>
            <a:r>
              <a:rPr dirty="0" sz="2800" spc="-20">
                <a:latin typeface="Calibri"/>
                <a:cs typeface="Calibri"/>
              </a:rPr>
              <a:t>той	же	</a:t>
            </a:r>
            <a:r>
              <a:rPr dirty="0" sz="2800" spc="-5">
                <a:latin typeface="Calibri"/>
                <a:cs typeface="Calibri"/>
              </a:rPr>
              <a:t>длины,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правильный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ответ.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141731"/>
            <a:ext cx="1193292" cy="1214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704" y="141731"/>
            <a:ext cx="1022603" cy="1074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36620"/>
            <a:ext cx="12192000" cy="419100"/>
          </a:xfrm>
          <a:custGeom>
            <a:avLst/>
            <a:gdLst/>
            <a:ahLst/>
            <a:cxnLst/>
            <a:rect l="l" t="t" r="r" b="b"/>
            <a:pathLst>
              <a:path w="12192000" h="419100">
                <a:moveTo>
                  <a:pt x="12192000" y="0"/>
                </a:moveTo>
                <a:lnTo>
                  <a:pt x="0" y="0"/>
                </a:lnTo>
                <a:lnTo>
                  <a:pt x="0" y="419099"/>
                </a:lnTo>
                <a:lnTo>
                  <a:pt x="12192000" y="4190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85572" y="0"/>
            <a:ext cx="1242060" cy="483234"/>
            <a:chOff x="385572" y="0"/>
            <a:chExt cx="1242060" cy="4832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72" y="0"/>
              <a:ext cx="1077468" cy="4831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6048" y="0"/>
              <a:ext cx="481965" cy="381000"/>
            </a:xfrm>
            <a:custGeom>
              <a:avLst/>
              <a:gdLst/>
              <a:ahLst/>
              <a:cxnLst/>
              <a:rect l="l" t="t" r="r" b="b"/>
              <a:pathLst>
                <a:path w="481964" h="381000">
                  <a:moveTo>
                    <a:pt x="100901" y="0"/>
                  </a:moveTo>
                  <a:lnTo>
                    <a:pt x="0" y="0"/>
                  </a:lnTo>
                  <a:lnTo>
                    <a:pt x="380619" y="381000"/>
                  </a:lnTo>
                  <a:lnTo>
                    <a:pt x="481584" y="381000"/>
                  </a:lnTo>
                  <a:lnTo>
                    <a:pt x="100901" y="0"/>
                  </a:lnTo>
                  <a:close/>
                </a:path>
              </a:pathLst>
            </a:custGeom>
            <a:solidFill>
              <a:srgbClr val="A37E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328" y="647141"/>
            <a:ext cx="82035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554A3B"/>
                </a:solidFill>
                <a:latin typeface="Calibri"/>
                <a:cs typeface="Calibri"/>
              </a:rPr>
              <a:t>Пять</a:t>
            </a:r>
            <a:r>
              <a:rPr dirty="0" sz="3600" b="0">
                <a:solidFill>
                  <a:srgbClr val="554A3B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554A3B"/>
                </a:solidFill>
                <a:latin typeface="Calibri"/>
                <a:cs typeface="Calibri"/>
              </a:rPr>
              <a:t>шагов</a:t>
            </a:r>
            <a:r>
              <a:rPr dirty="0" sz="3600" spc="5" b="0">
                <a:solidFill>
                  <a:srgbClr val="554A3B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554A3B"/>
                </a:solidFill>
                <a:latin typeface="Calibri"/>
                <a:cs typeface="Calibri"/>
              </a:rPr>
              <a:t>разработки</a:t>
            </a:r>
            <a:r>
              <a:rPr dirty="0" sz="3600" spc="-15" b="0">
                <a:solidFill>
                  <a:srgbClr val="554A3B"/>
                </a:solidFill>
                <a:latin typeface="Calibri"/>
                <a:cs typeface="Calibri"/>
              </a:rPr>
              <a:t> тестовых</a:t>
            </a:r>
            <a:r>
              <a:rPr dirty="0" sz="3600" spc="20" b="0">
                <a:solidFill>
                  <a:srgbClr val="554A3B"/>
                </a:solidFill>
                <a:latin typeface="Calibri"/>
                <a:cs typeface="Calibri"/>
              </a:rPr>
              <a:t> </a:t>
            </a:r>
            <a:r>
              <a:rPr dirty="0" sz="3600" spc="-5" b="0">
                <a:solidFill>
                  <a:srgbClr val="554A3B"/>
                </a:solidFill>
                <a:latin typeface="Calibri"/>
                <a:cs typeface="Calibri"/>
              </a:rPr>
              <a:t>заданий: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5604" y="2978530"/>
            <a:ext cx="1446530" cy="1243965"/>
          </a:xfrm>
          <a:custGeom>
            <a:avLst/>
            <a:gdLst/>
            <a:ahLst/>
            <a:cxnLst/>
            <a:rect l="l" t="t" r="r" b="b"/>
            <a:pathLst>
              <a:path w="1446529" h="1243964">
                <a:moveTo>
                  <a:pt x="1171956" y="724789"/>
                </a:moveTo>
                <a:lnTo>
                  <a:pt x="918718" y="343789"/>
                </a:lnTo>
                <a:lnTo>
                  <a:pt x="0" y="343789"/>
                </a:lnTo>
                <a:lnTo>
                  <a:pt x="253238" y="724789"/>
                </a:lnTo>
                <a:lnTo>
                  <a:pt x="0" y="1105789"/>
                </a:lnTo>
                <a:lnTo>
                  <a:pt x="918718" y="1105789"/>
                </a:lnTo>
                <a:lnTo>
                  <a:pt x="1171956" y="724789"/>
                </a:lnTo>
                <a:close/>
              </a:path>
              <a:path w="1446529" h="1243964">
                <a:moveTo>
                  <a:pt x="1446276" y="859536"/>
                </a:moveTo>
                <a:lnTo>
                  <a:pt x="1443901" y="855980"/>
                </a:lnTo>
                <a:lnTo>
                  <a:pt x="917270" y="64566"/>
                </a:lnTo>
                <a:lnTo>
                  <a:pt x="923315" y="58496"/>
                </a:lnTo>
                <a:lnTo>
                  <a:pt x="928903" y="44996"/>
                </a:lnTo>
                <a:lnTo>
                  <a:pt x="928979" y="33909"/>
                </a:lnTo>
                <a:lnTo>
                  <a:pt x="929005" y="30391"/>
                </a:lnTo>
                <a:lnTo>
                  <a:pt x="923290" y="16383"/>
                </a:lnTo>
                <a:lnTo>
                  <a:pt x="912558" y="5689"/>
                </a:lnTo>
                <a:lnTo>
                  <a:pt x="899058" y="101"/>
                </a:lnTo>
                <a:lnTo>
                  <a:pt x="884453" y="0"/>
                </a:lnTo>
                <a:lnTo>
                  <a:pt x="870458" y="5715"/>
                </a:lnTo>
                <a:lnTo>
                  <a:pt x="859751" y="16446"/>
                </a:lnTo>
                <a:lnTo>
                  <a:pt x="854163" y="29946"/>
                </a:lnTo>
                <a:lnTo>
                  <a:pt x="854062" y="44551"/>
                </a:lnTo>
                <a:lnTo>
                  <a:pt x="859790" y="58547"/>
                </a:lnTo>
                <a:lnTo>
                  <a:pt x="870508" y="69253"/>
                </a:lnTo>
                <a:lnTo>
                  <a:pt x="884008" y="74841"/>
                </a:lnTo>
                <a:lnTo>
                  <a:pt x="898613" y="74942"/>
                </a:lnTo>
                <a:lnTo>
                  <a:pt x="906602" y="71678"/>
                </a:lnTo>
                <a:lnTo>
                  <a:pt x="1430985" y="859472"/>
                </a:lnTo>
                <a:lnTo>
                  <a:pt x="1180084" y="1236345"/>
                </a:lnTo>
                <a:lnTo>
                  <a:pt x="1190625" y="1243457"/>
                </a:lnTo>
                <a:lnTo>
                  <a:pt x="1443990" y="862965"/>
                </a:lnTo>
                <a:lnTo>
                  <a:pt x="1446276" y="859536"/>
                </a:lnTo>
                <a:close/>
              </a:path>
            </a:pathLst>
          </a:custGeom>
          <a:solidFill>
            <a:srgbClr val="0C344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10311" y="3223260"/>
            <a:ext cx="1327785" cy="1246505"/>
            <a:chOff x="210311" y="3223260"/>
            <a:chExt cx="1327785" cy="1246505"/>
          </a:xfrm>
        </p:grpSpPr>
        <p:sp>
          <p:nvSpPr>
            <p:cNvPr id="9" name="object 9"/>
            <p:cNvSpPr/>
            <p:nvPr/>
          </p:nvSpPr>
          <p:spPr>
            <a:xfrm>
              <a:off x="210312" y="3225799"/>
              <a:ext cx="1327785" cy="1243965"/>
            </a:xfrm>
            <a:custGeom>
              <a:avLst/>
              <a:gdLst/>
              <a:ahLst/>
              <a:cxnLst/>
              <a:rect l="l" t="t" r="r" b="b"/>
              <a:pathLst>
                <a:path w="1327785" h="1243964">
                  <a:moveTo>
                    <a:pt x="1170432" y="391414"/>
                  </a:moveTo>
                  <a:lnTo>
                    <a:pt x="917549" y="11176"/>
                  </a:lnTo>
                  <a:lnTo>
                    <a:pt x="0" y="11176"/>
                  </a:lnTo>
                  <a:lnTo>
                    <a:pt x="252882" y="391414"/>
                  </a:lnTo>
                  <a:lnTo>
                    <a:pt x="0" y="771652"/>
                  </a:lnTo>
                  <a:lnTo>
                    <a:pt x="917549" y="771652"/>
                  </a:lnTo>
                  <a:lnTo>
                    <a:pt x="1170432" y="391414"/>
                  </a:lnTo>
                  <a:close/>
                </a:path>
                <a:path w="1327785" h="1243964">
                  <a:moveTo>
                    <a:pt x="1327404" y="383921"/>
                  </a:moveTo>
                  <a:lnTo>
                    <a:pt x="1325118" y="380492"/>
                  </a:lnTo>
                  <a:lnTo>
                    <a:pt x="1072515" y="0"/>
                  </a:lnTo>
                  <a:lnTo>
                    <a:pt x="1061974" y="7112"/>
                  </a:lnTo>
                  <a:lnTo>
                    <a:pt x="1312125" y="383997"/>
                  </a:lnTo>
                  <a:lnTo>
                    <a:pt x="789241" y="1171790"/>
                  </a:lnTo>
                  <a:lnTo>
                    <a:pt x="781240" y="1168527"/>
                  </a:lnTo>
                  <a:lnTo>
                    <a:pt x="766635" y="1168628"/>
                  </a:lnTo>
                  <a:lnTo>
                    <a:pt x="753135" y="1174216"/>
                  </a:lnTo>
                  <a:lnTo>
                    <a:pt x="742442" y="1184910"/>
                  </a:lnTo>
                  <a:lnTo>
                    <a:pt x="736917" y="1198473"/>
                  </a:lnTo>
                  <a:lnTo>
                    <a:pt x="736841" y="1213523"/>
                  </a:lnTo>
                  <a:lnTo>
                    <a:pt x="742416" y="1227023"/>
                  </a:lnTo>
                  <a:lnTo>
                    <a:pt x="753122" y="1237742"/>
                  </a:lnTo>
                  <a:lnTo>
                    <a:pt x="767130" y="1243469"/>
                  </a:lnTo>
                  <a:lnTo>
                    <a:pt x="781735" y="1243368"/>
                  </a:lnTo>
                  <a:lnTo>
                    <a:pt x="795235" y="1237780"/>
                  </a:lnTo>
                  <a:lnTo>
                    <a:pt x="805942" y="1227074"/>
                  </a:lnTo>
                  <a:lnTo>
                    <a:pt x="811644" y="1213078"/>
                  </a:lnTo>
                  <a:lnTo>
                    <a:pt x="811618" y="1209548"/>
                  </a:lnTo>
                  <a:lnTo>
                    <a:pt x="811530" y="1198473"/>
                  </a:lnTo>
                  <a:lnTo>
                    <a:pt x="805954" y="1184973"/>
                  </a:lnTo>
                  <a:lnTo>
                    <a:pt x="799858" y="1178852"/>
                  </a:lnTo>
                  <a:lnTo>
                    <a:pt x="1325041" y="387477"/>
                  </a:lnTo>
                  <a:lnTo>
                    <a:pt x="1327404" y="383921"/>
                  </a:lnTo>
                  <a:close/>
                </a:path>
              </a:pathLst>
            </a:custGeom>
            <a:solidFill>
              <a:srgbClr val="D70E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1" y="3223260"/>
              <a:ext cx="826769" cy="100660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68367" y="3213607"/>
            <a:ext cx="1323340" cy="1243965"/>
            <a:chOff x="4468367" y="3213607"/>
            <a:chExt cx="1323340" cy="1243965"/>
          </a:xfrm>
        </p:grpSpPr>
        <p:sp>
          <p:nvSpPr>
            <p:cNvPr id="12" name="object 12"/>
            <p:cNvSpPr/>
            <p:nvPr/>
          </p:nvSpPr>
          <p:spPr>
            <a:xfrm>
              <a:off x="5199094" y="3213607"/>
              <a:ext cx="592455" cy="1243965"/>
            </a:xfrm>
            <a:custGeom>
              <a:avLst/>
              <a:gdLst/>
              <a:ahLst/>
              <a:cxnLst/>
              <a:rect l="l" t="t" r="r" b="b"/>
              <a:pathLst>
                <a:path w="592454" h="1243964">
                  <a:moveTo>
                    <a:pt x="44446" y="1168515"/>
                  </a:moveTo>
                  <a:lnTo>
                    <a:pt x="5619" y="1184909"/>
                  </a:lnTo>
                  <a:lnTo>
                    <a:pt x="0" y="1213516"/>
                  </a:lnTo>
                  <a:lnTo>
                    <a:pt x="5584" y="1227022"/>
                  </a:lnTo>
                  <a:lnTo>
                    <a:pt x="16287" y="1237741"/>
                  </a:lnTo>
                  <a:lnTo>
                    <a:pt x="30293" y="1243468"/>
                  </a:lnTo>
                  <a:lnTo>
                    <a:pt x="44894" y="1243361"/>
                  </a:lnTo>
                  <a:lnTo>
                    <a:pt x="58400" y="1237777"/>
                  </a:lnTo>
                  <a:lnTo>
                    <a:pt x="69119" y="1227073"/>
                  </a:lnTo>
                  <a:lnTo>
                    <a:pt x="74846" y="1213068"/>
                  </a:lnTo>
                  <a:lnTo>
                    <a:pt x="74820" y="1209547"/>
                  </a:lnTo>
                  <a:lnTo>
                    <a:pt x="42703" y="1209547"/>
                  </a:lnTo>
                  <a:lnTo>
                    <a:pt x="32035" y="1202435"/>
                  </a:lnTo>
                  <a:lnTo>
                    <a:pt x="52439" y="1171783"/>
                  </a:lnTo>
                  <a:lnTo>
                    <a:pt x="44446" y="1168515"/>
                  </a:lnTo>
                  <a:close/>
                </a:path>
                <a:path w="592454" h="1243964">
                  <a:moveTo>
                    <a:pt x="52439" y="1171783"/>
                  </a:moveTo>
                  <a:lnTo>
                    <a:pt x="32035" y="1202435"/>
                  </a:lnTo>
                  <a:lnTo>
                    <a:pt x="42703" y="1209547"/>
                  </a:lnTo>
                  <a:lnTo>
                    <a:pt x="63099" y="1178897"/>
                  </a:lnTo>
                  <a:lnTo>
                    <a:pt x="58451" y="1174241"/>
                  </a:lnTo>
                  <a:lnTo>
                    <a:pt x="52439" y="1171783"/>
                  </a:lnTo>
                  <a:close/>
                </a:path>
                <a:path w="592454" h="1243964">
                  <a:moveTo>
                    <a:pt x="63099" y="1178897"/>
                  </a:moveTo>
                  <a:lnTo>
                    <a:pt x="42703" y="1209547"/>
                  </a:lnTo>
                  <a:lnTo>
                    <a:pt x="74820" y="1209547"/>
                  </a:lnTo>
                  <a:lnTo>
                    <a:pt x="74739" y="1198467"/>
                  </a:lnTo>
                  <a:lnTo>
                    <a:pt x="69155" y="1184961"/>
                  </a:lnTo>
                  <a:lnTo>
                    <a:pt x="63099" y="1178897"/>
                  </a:lnTo>
                  <a:close/>
                </a:path>
                <a:path w="592454" h="1243964">
                  <a:moveTo>
                    <a:pt x="576826" y="383984"/>
                  </a:moveTo>
                  <a:lnTo>
                    <a:pt x="52439" y="1171783"/>
                  </a:lnTo>
                  <a:lnTo>
                    <a:pt x="58451" y="1174241"/>
                  </a:lnTo>
                  <a:lnTo>
                    <a:pt x="63099" y="1178897"/>
                  </a:lnTo>
                  <a:lnTo>
                    <a:pt x="589739" y="387476"/>
                  </a:lnTo>
                  <a:lnTo>
                    <a:pt x="579151" y="387476"/>
                  </a:lnTo>
                  <a:lnTo>
                    <a:pt x="576826" y="383984"/>
                  </a:lnTo>
                  <a:close/>
                </a:path>
                <a:path w="592454" h="1243964">
                  <a:moveTo>
                    <a:pt x="579151" y="380491"/>
                  </a:moveTo>
                  <a:lnTo>
                    <a:pt x="576826" y="383984"/>
                  </a:lnTo>
                  <a:lnTo>
                    <a:pt x="579151" y="387476"/>
                  </a:lnTo>
                  <a:lnTo>
                    <a:pt x="579151" y="380491"/>
                  </a:lnTo>
                  <a:close/>
                </a:path>
                <a:path w="592454" h="1243964">
                  <a:moveTo>
                    <a:pt x="589822" y="380491"/>
                  </a:moveTo>
                  <a:lnTo>
                    <a:pt x="579151" y="380491"/>
                  </a:lnTo>
                  <a:lnTo>
                    <a:pt x="579151" y="387476"/>
                  </a:lnTo>
                  <a:lnTo>
                    <a:pt x="589739" y="387476"/>
                  </a:lnTo>
                  <a:lnTo>
                    <a:pt x="592105" y="383920"/>
                  </a:lnTo>
                  <a:lnTo>
                    <a:pt x="589822" y="380491"/>
                  </a:lnTo>
                  <a:close/>
                </a:path>
                <a:path w="592454" h="1243964">
                  <a:moveTo>
                    <a:pt x="336454" y="0"/>
                  </a:moveTo>
                  <a:lnTo>
                    <a:pt x="325913" y="7112"/>
                  </a:lnTo>
                  <a:lnTo>
                    <a:pt x="576826" y="383984"/>
                  </a:lnTo>
                  <a:lnTo>
                    <a:pt x="579151" y="380491"/>
                  </a:lnTo>
                  <a:lnTo>
                    <a:pt x="589822" y="380491"/>
                  </a:lnTo>
                  <a:lnTo>
                    <a:pt x="336454" y="0"/>
                  </a:lnTo>
                  <a:close/>
                </a:path>
              </a:pathLst>
            </a:custGeom>
            <a:solidFill>
              <a:srgbClr val="1861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68367" y="3229355"/>
              <a:ext cx="1172210" cy="719455"/>
            </a:xfrm>
            <a:custGeom>
              <a:avLst/>
              <a:gdLst/>
              <a:ahLst/>
              <a:cxnLst/>
              <a:rect l="l" t="t" r="r" b="b"/>
              <a:pathLst>
                <a:path w="1172210" h="719454">
                  <a:moveTo>
                    <a:pt x="918718" y="0"/>
                  </a:moveTo>
                  <a:lnTo>
                    <a:pt x="0" y="0"/>
                  </a:lnTo>
                  <a:lnTo>
                    <a:pt x="253237" y="359664"/>
                  </a:lnTo>
                  <a:lnTo>
                    <a:pt x="0" y="719328"/>
                  </a:lnTo>
                  <a:lnTo>
                    <a:pt x="918718" y="719328"/>
                  </a:lnTo>
                  <a:lnTo>
                    <a:pt x="1171956" y="359664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BEBD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19" y="3247643"/>
              <a:ext cx="826770" cy="100660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670547" y="2861171"/>
            <a:ext cx="1306195" cy="1393190"/>
            <a:chOff x="6670547" y="2861171"/>
            <a:chExt cx="1306195" cy="1393190"/>
          </a:xfrm>
        </p:grpSpPr>
        <p:sp>
          <p:nvSpPr>
            <p:cNvPr id="16" name="object 16"/>
            <p:cNvSpPr/>
            <p:nvPr/>
          </p:nvSpPr>
          <p:spPr>
            <a:xfrm>
              <a:off x="6670548" y="2861182"/>
              <a:ext cx="1306195" cy="1245235"/>
            </a:xfrm>
            <a:custGeom>
              <a:avLst/>
              <a:gdLst/>
              <a:ahLst/>
              <a:cxnLst/>
              <a:rect l="l" t="t" r="r" b="b"/>
              <a:pathLst>
                <a:path w="1306195" h="1245235">
                  <a:moveTo>
                    <a:pt x="1171956" y="823849"/>
                  </a:moveTo>
                  <a:lnTo>
                    <a:pt x="918718" y="442849"/>
                  </a:lnTo>
                  <a:lnTo>
                    <a:pt x="0" y="442849"/>
                  </a:lnTo>
                  <a:lnTo>
                    <a:pt x="253238" y="823849"/>
                  </a:lnTo>
                  <a:lnTo>
                    <a:pt x="0" y="1204849"/>
                  </a:lnTo>
                  <a:lnTo>
                    <a:pt x="918718" y="1204849"/>
                  </a:lnTo>
                  <a:lnTo>
                    <a:pt x="1171956" y="823849"/>
                  </a:lnTo>
                  <a:close/>
                </a:path>
                <a:path w="1306195" h="1245235">
                  <a:moveTo>
                    <a:pt x="1306068" y="860552"/>
                  </a:moveTo>
                  <a:lnTo>
                    <a:pt x="1303705" y="856996"/>
                  </a:lnTo>
                  <a:lnTo>
                    <a:pt x="778535" y="64630"/>
                  </a:lnTo>
                  <a:lnTo>
                    <a:pt x="784631" y="58547"/>
                  </a:lnTo>
                  <a:lnTo>
                    <a:pt x="790219" y="45046"/>
                  </a:lnTo>
                  <a:lnTo>
                    <a:pt x="790295" y="33909"/>
                  </a:lnTo>
                  <a:lnTo>
                    <a:pt x="790321" y="30416"/>
                  </a:lnTo>
                  <a:lnTo>
                    <a:pt x="784593" y="16383"/>
                  </a:lnTo>
                  <a:lnTo>
                    <a:pt x="773874" y="5689"/>
                  </a:lnTo>
                  <a:lnTo>
                    <a:pt x="760374" y="101"/>
                  </a:lnTo>
                  <a:lnTo>
                    <a:pt x="745769" y="0"/>
                  </a:lnTo>
                  <a:lnTo>
                    <a:pt x="731774" y="5715"/>
                  </a:lnTo>
                  <a:lnTo>
                    <a:pt x="721067" y="16383"/>
                  </a:lnTo>
                  <a:lnTo>
                    <a:pt x="715479" y="29895"/>
                  </a:lnTo>
                  <a:lnTo>
                    <a:pt x="715378" y="44526"/>
                  </a:lnTo>
                  <a:lnTo>
                    <a:pt x="721106" y="58559"/>
                  </a:lnTo>
                  <a:lnTo>
                    <a:pt x="731761" y="69253"/>
                  </a:lnTo>
                  <a:lnTo>
                    <a:pt x="745274" y="74841"/>
                  </a:lnTo>
                  <a:lnTo>
                    <a:pt x="759904" y="74942"/>
                  </a:lnTo>
                  <a:lnTo>
                    <a:pt x="767854" y="71704"/>
                  </a:lnTo>
                  <a:lnTo>
                    <a:pt x="1290789" y="860501"/>
                  </a:lnTo>
                  <a:lnTo>
                    <a:pt x="1040638" y="1237869"/>
                  </a:lnTo>
                  <a:lnTo>
                    <a:pt x="1051179" y="1244981"/>
                  </a:lnTo>
                  <a:lnTo>
                    <a:pt x="1303782" y="863981"/>
                  </a:lnTo>
                  <a:lnTo>
                    <a:pt x="1306068" y="860552"/>
                  </a:lnTo>
                  <a:close/>
                </a:path>
              </a:pathLst>
            </a:custGeom>
            <a:solidFill>
              <a:srgbClr val="6E86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7623" y="3247643"/>
              <a:ext cx="826770" cy="100660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567928" y="3229355"/>
            <a:ext cx="1335405" cy="1216660"/>
            <a:chOff x="8567928" y="3229355"/>
            <a:chExt cx="1335405" cy="1216660"/>
          </a:xfrm>
        </p:grpSpPr>
        <p:sp>
          <p:nvSpPr>
            <p:cNvPr id="19" name="object 19"/>
            <p:cNvSpPr/>
            <p:nvPr/>
          </p:nvSpPr>
          <p:spPr>
            <a:xfrm>
              <a:off x="8567928" y="3304031"/>
              <a:ext cx="1173480" cy="762000"/>
            </a:xfrm>
            <a:custGeom>
              <a:avLst/>
              <a:gdLst/>
              <a:ahLst/>
              <a:cxnLst/>
              <a:rect l="l" t="t" r="r" b="b"/>
              <a:pathLst>
                <a:path w="1173479" h="762000">
                  <a:moveTo>
                    <a:pt x="919988" y="0"/>
                  </a:moveTo>
                  <a:lnTo>
                    <a:pt x="0" y="0"/>
                  </a:lnTo>
                  <a:lnTo>
                    <a:pt x="253492" y="380999"/>
                  </a:lnTo>
                  <a:lnTo>
                    <a:pt x="0" y="761999"/>
                  </a:lnTo>
                  <a:lnTo>
                    <a:pt x="919988" y="761999"/>
                  </a:lnTo>
                  <a:lnTo>
                    <a:pt x="1173479" y="380999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1861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09909" y="3268725"/>
              <a:ext cx="593725" cy="1177290"/>
            </a:xfrm>
            <a:custGeom>
              <a:avLst/>
              <a:gdLst/>
              <a:ahLst/>
              <a:cxnLst/>
              <a:rect l="l" t="t" r="r" b="b"/>
              <a:pathLst>
                <a:path w="593725" h="1177289">
                  <a:moveTo>
                    <a:pt x="31019" y="1101899"/>
                  </a:moveTo>
                  <a:lnTo>
                    <a:pt x="17385" y="1107096"/>
                  </a:lnTo>
                  <a:lnTo>
                    <a:pt x="6429" y="1117473"/>
                  </a:lnTo>
                  <a:lnTo>
                    <a:pt x="303" y="1131357"/>
                  </a:lnTo>
                  <a:lnTo>
                    <a:pt x="0" y="1145968"/>
                  </a:lnTo>
                  <a:lnTo>
                    <a:pt x="5197" y="1159603"/>
                  </a:lnTo>
                  <a:lnTo>
                    <a:pt x="15573" y="1170559"/>
                  </a:lnTo>
                  <a:lnTo>
                    <a:pt x="29458" y="1176684"/>
                  </a:lnTo>
                  <a:lnTo>
                    <a:pt x="44069" y="1176988"/>
                  </a:lnTo>
                  <a:lnTo>
                    <a:pt x="57703" y="1171791"/>
                  </a:lnTo>
                  <a:lnTo>
                    <a:pt x="68659" y="1161415"/>
                  </a:lnTo>
                  <a:lnTo>
                    <a:pt x="74785" y="1147530"/>
                  </a:lnTo>
                  <a:lnTo>
                    <a:pt x="74868" y="1143508"/>
                  </a:lnTo>
                  <a:lnTo>
                    <a:pt x="43386" y="1143508"/>
                  </a:lnTo>
                  <a:lnTo>
                    <a:pt x="31702" y="1135380"/>
                  </a:lnTo>
                  <a:lnTo>
                    <a:pt x="52843" y="1105385"/>
                  </a:lnTo>
                  <a:lnTo>
                    <a:pt x="45630" y="1102203"/>
                  </a:lnTo>
                  <a:lnTo>
                    <a:pt x="31019" y="1101899"/>
                  </a:lnTo>
                  <a:close/>
                </a:path>
                <a:path w="593725" h="1177289">
                  <a:moveTo>
                    <a:pt x="52843" y="1105385"/>
                  </a:moveTo>
                  <a:lnTo>
                    <a:pt x="31702" y="1135380"/>
                  </a:lnTo>
                  <a:lnTo>
                    <a:pt x="43386" y="1143508"/>
                  </a:lnTo>
                  <a:lnTo>
                    <a:pt x="64485" y="1113576"/>
                  </a:lnTo>
                  <a:lnTo>
                    <a:pt x="59515" y="1108329"/>
                  </a:lnTo>
                  <a:lnTo>
                    <a:pt x="52843" y="1105385"/>
                  </a:lnTo>
                  <a:close/>
                </a:path>
                <a:path w="593725" h="1177289">
                  <a:moveTo>
                    <a:pt x="64485" y="1113576"/>
                  </a:moveTo>
                  <a:lnTo>
                    <a:pt x="43386" y="1143508"/>
                  </a:lnTo>
                  <a:lnTo>
                    <a:pt x="74868" y="1143508"/>
                  </a:lnTo>
                  <a:lnTo>
                    <a:pt x="75088" y="1132919"/>
                  </a:lnTo>
                  <a:lnTo>
                    <a:pt x="69891" y="1119284"/>
                  </a:lnTo>
                  <a:lnTo>
                    <a:pt x="64485" y="1113576"/>
                  </a:lnTo>
                  <a:close/>
                </a:path>
                <a:path w="593725" h="1177289">
                  <a:moveTo>
                    <a:pt x="575909" y="363283"/>
                  </a:moveTo>
                  <a:lnTo>
                    <a:pt x="52843" y="1105385"/>
                  </a:lnTo>
                  <a:lnTo>
                    <a:pt x="59515" y="1108329"/>
                  </a:lnTo>
                  <a:lnTo>
                    <a:pt x="64485" y="1113576"/>
                  </a:lnTo>
                  <a:lnTo>
                    <a:pt x="590469" y="367411"/>
                  </a:lnTo>
                  <a:lnTo>
                    <a:pt x="578818" y="367411"/>
                  </a:lnTo>
                  <a:lnTo>
                    <a:pt x="575909" y="363283"/>
                  </a:lnTo>
                  <a:close/>
                </a:path>
                <a:path w="593725" h="1177289">
                  <a:moveTo>
                    <a:pt x="578818" y="359156"/>
                  </a:moveTo>
                  <a:lnTo>
                    <a:pt x="575909" y="363283"/>
                  </a:lnTo>
                  <a:lnTo>
                    <a:pt x="578818" y="367411"/>
                  </a:lnTo>
                  <a:lnTo>
                    <a:pt x="578818" y="359156"/>
                  </a:lnTo>
                  <a:close/>
                </a:path>
                <a:path w="593725" h="1177289">
                  <a:moveTo>
                    <a:pt x="590557" y="359156"/>
                  </a:moveTo>
                  <a:lnTo>
                    <a:pt x="578818" y="359156"/>
                  </a:lnTo>
                  <a:lnTo>
                    <a:pt x="578818" y="367411"/>
                  </a:lnTo>
                  <a:lnTo>
                    <a:pt x="590469" y="367411"/>
                  </a:lnTo>
                  <a:lnTo>
                    <a:pt x="593423" y="363219"/>
                  </a:lnTo>
                  <a:lnTo>
                    <a:pt x="590557" y="359156"/>
                  </a:lnTo>
                  <a:close/>
                </a:path>
                <a:path w="593725" h="1177289">
                  <a:moveTo>
                    <a:pt x="337264" y="0"/>
                  </a:moveTo>
                  <a:lnTo>
                    <a:pt x="325580" y="8127"/>
                  </a:lnTo>
                  <a:lnTo>
                    <a:pt x="575909" y="363283"/>
                  </a:lnTo>
                  <a:lnTo>
                    <a:pt x="578818" y="359156"/>
                  </a:lnTo>
                  <a:lnTo>
                    <a:pt x="590557" y="359156"/>
                  </a:lnTo>
                  <a:lnTo>
                    <a:pt x="337264" y="0"/>
                  </a:lnTo>
                  <a:close/>
                </a:path>
              </a:pathLst>
            </a:custGeom>
            <a:solidFill>
              <a:srgbClr val="BEBD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3960" y="3229355"/>
              <a:ext cx="826770" cy="100660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9700" y="4518152"/>
            <a:ext cx="24733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Составление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спецификаций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на</a:t>
            </a:r>
            <a:r>
              <a:rPr dirty="0" sz="1800" spc="-2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основе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анализа</a:t>
            </a:r>
            <a:r>
              <a:rPr dirty="0" sz="1800" spc="-2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работы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67545" y="2257171"/>
            <a:ext cx="21767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Включение 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тестовых </a:t>
            </a:r>
            <a:r>
              <a:rPr dirty="0" sz="1800" spc="-39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заданий</a:t>
            </a:r>
            <a:r>
              <a:rPr dirty="0" sz="1800" spc="-2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в</a:t>
            </a:r>
            <a:r>
              <a:rPr dirty="0" sz="1800" spc="-2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банк</a:t>
            </a:r>
            <a:r>
              <a:rPr dirty="0" sz="1800" spc="-2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тестов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6531" y="2112645"/>
            <a:ext cx="21786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Составление 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тестовых </a:t>
            </a:r>
            <a:r>
              <a:rPr dirty="0" sz="1800" spc="-39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заданий</a:t>
            </a:r>
            <a:r>
              <a:rPr dirty="0" sz="1800" spc="-3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и</a:t>
            </a:r>
            <a:r>
              <a:rPr dirty="0" sz="1800" spc="-3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вариантов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5">
                <a:solidFill>
                  <a:srgbClr val="0C344B"/>
                </a:solidFill>
                <a:latin typeface="Calibri"/>
                <a:cs typeface="Calibri"/>
              </a:rPr>
              <a:t>ответов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0006" y="3327654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51532" y="3265932"/>
            <a:ext cx="826769" cy="100660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621660" y="3370579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50258" y="1847469"/>
            <a:ext cx="3076575" cy="325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727075" marR="117475" indent="5435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Коррекция</a:t>
            </a:r>
            <a:r>
              <a:rPr dirty="0" sz="1800" spc="-6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после </a:t>
            </a:r>
            <a:r>
              <a:rPr dirty="0" sz="1800" spc="-39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экспертизы</a:t>
            </a:r>
            <a:r>
              <a:rPr dirty="0" sz="1800" spc="2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с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 учетом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 замечаний</a:t>
            </a:r>
            <a:r>
              <a:rPr dirty="0" sz="1800" spc="-40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экспертной</a:t>
            </a:r>
            <a:endParaRPr sz="1800">
              <a:latin typeface="Calibri"/>
              <a:cs typeface="Calibri"/>
            </a:endParaRPr>
          </a:p>
          <a:p>
            <a:pPr algn="r" marR="118745">
              <a:lnSpc>
                <a:spcPct val="100000"/>
              </a:lnSpc>
            </a:pP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комиссии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Calibri"/>
              <a:cs typeface="Calibri"/>
            </a:endParaRPr>
          </a:p>
          <a:p>
            <a:pPr marL="627380">
              <a:lnSpc>
                <a:spcPct val="100000"/>
              </a:lnSpc>
              <a:tabLst>
                <a:tab pos="2830830" algn="l"/>
              </a:tabLs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Экспертиза</a:t>
            </a:r>
            <a:r>
              <a:rPr dirty="0" sz="1800" spc="5">
                <a:solidFill>
                  <a:srgbClr val="0C34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C344B"/>
                </a:solidFill>
                <a:latin typeface="Calibri"/>
                <a:cs typeface="Calibri"/>
              </a:rPr>
              <a:t>тестовых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C344B"/>
                </a:solidFill>
                <a:latin typeface="Calibri"/>
                <a:cs typeface="Calibri"/>
              </a:rPr>
              <a:t>заданий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94723" y="3334004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645140" y="2861405"/>
            <a:ext cx="1342390" cy="1393190"/>
            <a:chOff x="10645140" y="2861405"/>
            <a:chExt cx="1342390" cy="1393190"/>
          </a:xfrm>
        </p:grpSpPr>
        <p:sp>
          <p:nvSpPr>
            <p:cNvPr id="31" name="object 31"/>
            <p:cNvSpPr/>
            <p:nvPr/>
          </p:nvSpPr>
          <p:spPr>
            <a:xfrm>
              <a:off x="10645140" y="2861411"/>
              <a:ext cx="1342390" cy="1178560"/>
            </a:xfrm>
            <a:custGeom>
              <a:avLst/>
              <a:gdLst/>
              <a:ahLst/>
              <a:cxnLst/>
              <a:rect l="l" t="t" r="r" b="b"/>
              <a:pathLst>
                <a:path w="1342390" h="1178560">
                  <a:moveTo>
                    <a:pt x="1173480" y="793140"/>
                  </a:moveTo>
                  <a:lnTo>
                    <a:pt x="919988" y="435000"/>
                  </a:lnTo>
                  <a:lnTo>
                    <a:pt x="0" y="435000"/>
                  </a:lnTo>
                  <a:lnTo>
                    <a:pt x="253492" y="793140"/>
                  </a:lnTo>
                  <a:lnTo>
                    <a:pt x="0" y="1151280"/>
                  </a:lnTo>
                  <a:lnTo>
                    <a:pt x="919988" y="1151280"/>
                  </a:lnTo>
                  <a:lnTo>
                    <a:pt x="1173480" y="793140"/>
                  </a:lnTo>
                  <a:close/>
                </a:path>
                <a:path w="1342390" h="1178560">
                  <a:moveTo>
                    <a:pt x="1342136" y="814222"/>
                  </a:moveTo>
                  <a:lnTo>
                    <a:pt x="1338135" y="809523"/>
                  </a:lnTo>
                  <a:lnTo>
                    <a:pt x="702017" y="61328"/>
                  </a:lnTo>
                  <a:lnTo>
                    <a:pt x="706882" y="55156"/>
                  </a:lnTo>
                  <a:lnTo>
                    <a:pt x="710844" y="41084"/>
                  </a:lnTo>
                  <a:lnTo>
                    <a:pt x="689991" y="3962"/>
                  </a:lnTo>
                  <a:lnTo>
                    <a:pt x="675919" y="0"/>
                  </a:lnTo>
                  <a:lnTo>
                    <a:pt x="661416" y="1612"/>
                  </a:lnTo>
                  <a:lnTo>
                    <a:pt x="648208" y="8915"/>
                  </a:lnTo>
                  <a:lnTo>
                    <a:pt x="638797" y="20853"/>
                  </a:lnTo>
                  <a:lnTo>
                    <a:pt x="634834" y="34925"/>
                  </a:lnTo>
                  <a:lnTo>
                    <a:pt x="636447" y="49428"/>
                  </a:lnTo>
                  <a:lnTo>
                    <a:pt x="643763" y="62636"/>
                  </a:lnTo>
                  <a:lnTo>
                    <a:pt x="655688" y="72047"/>
                  </a:lnTo>
                  <a:lnTo>
                    <a:pt x="669759" y="76009"/>
                  </a:lnTo>
                  <a:lnTo>
                    <a:pt x="684263" y="74396"/>
                  </a:lnTo>
                  <a:lnTo>
                    <a:pt x="691172" y="70573"/>
                  </a:lnTo>
                  <a:lnTo>
                    <a:pt x="1323327" y="814171"/>
                  </a:lnTo>
                  <a:lnTo>
                    <a:pt x="1021842" y="1168806"/>
                  </a:lnTo>
                  <a:lnTo>
                    <a:pt x="1032637" y="1177950"/>
                  </a:lnTo>
                  <a:lnTo>
                    <a:pt x="1338237" y="818794"/>
                  </a:lnTo>
                  <a:lnTo>
                    <a:pt x="1342136" y="814222"/>
                  </a:lnTo>
                  <a:close/>
                </a:path>
              </a:pathLst>
            </a:custGeom>
            <a:solidFill>
              <a:srgbClr val="BEBD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3740" y="3247643"/>
              <a:ext cx="826770" cy="100660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1144504" y="3352622"/>
            <a:ext cx="2578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08340" y="4494403"/>
            <a:ext cx="1105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C344B"/>
                </a:solidFill>
                <a:latin typeface="Calibri"/>
                <a:cs typeface="Calibri"/>
              </a:rPr>
              <a:t>Апробация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361" y="2752470"/>
            <a:ext cx="71551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0" b="1">
                <a:latin typeface="Calibri"/>
                <a:cs typeface="Calibri"/>
              </a:rPr>
              <a:t>Тестовые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задания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категории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«На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понимание»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141731"/>
            <a:ext cx="1193292" cy="12146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704" y="141731"/>
            <a:ext cx="1022603" cy="10744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08228"/>
            <a:ext cx="27539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554A3B"/>
                </a:solidFill>
              </a:rPr>
              <a:t>Понимание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4465" cy="3011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Понимание, </a:t>
            </a:r>
            <a:r>
              <a:rPr dirty="0" sz="2800" spc="-20">
                <a:latin typeface="Calibri"/>
                <a:cs typeface="Calibri"/>
              </a:rPr>
              <a:t>как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объект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контроля,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–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это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деятельность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dirty="0" sz="2800" spc="-5">
                <a:latin typeface="Calibri"/>
                <a:cs typeface="Calibri"/>
              </a:rPr>
              <a:t>применению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знания </a:t>
            </a:r>
            <a:r>
              <a:rPr dirty="0" sz="2800" spc="-5">
                <a:latin typeface="Calibri"/>
                <a:cs typeface="Calibri"/>
              </a:rPr>
              <a:t>в </a:t>
            </a:r>
            <a:r>
              <a:rPr dirty="0" sz="2800" spc="-10">
                <a:latin typeface="Calibri"/>
                <a:cs typeface="Calibri"/>
              </a:rPr>
              <a:t>конкретной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ситуации (выбор </a:t>
            </a:r>
            <a:r>
              <a:rPr dirty="0" sz="2800" spc="-10">
                <a:latin typeface="Calibri"/>
                <a:cs typeface="Calibri"/>
              </a:rPr>
              <a:t>верного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dirty="0" sz="2800" spc="-10">
                <a:latin typeface="Calibri"/>
                <a:cs typeface="Calibri"/>
              </a:rPr>
              <a:t>утверждения,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завершение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незаконченного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предложения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пр.)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dirty="0" sz="2800" spc="-15">
                <a:latin typeface="Calibri"/>
                <a:cs typeface="Calibri"/>
              </a:rPr>
              <a:t>Хороший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непременно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должен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содержать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задания,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выявляющие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понимание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смысла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терминов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сущности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изучаемых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явлений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236220"/>
            <a:ext cx="1193292" cy="1097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743" y="236220"/>
            <a:ext cx="1097279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867" y="308228"/>
            <a:ext cx="51288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554A3B"/>
                </a:solidFill>
              </a:rPr>
              <a:t>Экзаменуемый</a:t>
            </a:r>
            <a:r>
              <a:rPr dirty="0" sz="4400" spc="-75">
                <a:solidFill>
                  <a:srgbClr val="554A3B"/>
                </a:solidFill>
              </a:rPr>
              <a:t> </a:t>
            </a:r>
            <a:r>
              <a:rPr dirty="0" sz="4400" spc="-5">
                <a:solidFill>
                  <a:srgbClr val="554A3B"/>
                </a:solidFill>
              </a:rPr>
              <a:t>знает: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2017" y="1631695"/>
            <a:ext cx="4900295" cy="27565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2131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Интерпретация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какого-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либо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события,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явления, факта;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15"/>
              </a:lnSpc>
            </a:pPr>
            <a:r>
              <a:rPr dirty="0" sz="2800" spc="-10">
                <a:latin typeface="Calibri"/>
                <a:cs typeface="Calibri"/>
              </a:rPr>
              <a:t>пересказ </a:t>
            </a:r>
            <a:r>
              <a:rPr dirty="0" sz="2800">
                <a:latin typeface="Calibri"/>
                <a:cs typeface="Calibri"/>
              </a:rPr>
              <a:t>своими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словами,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dirty="0" sz="2800" spc="-5">
                <a:latin typeface="Calibri"/>
                <a:cs typeface="Calibri"/>
              </a:rPr>
              <a:t>преобразование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материала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из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одной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форма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выражения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другую,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экстраполяция,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90"/>
              </a:lnSpc>
            </a:pPr>
            <a:r>
              <a:rPr dirty="0" sz="2800" spc="-5">
                <a:latin typeface="Calibri"/>
                <a:cs typeface="Calibri"/>
              </a:rPr>
              <a:t>прогнозирование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результатов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4402" y="1317752"/>
            <a:ext cx="1146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Calibri"/>
                <a:cs typeface="Calibri"/>
              </a:rPr>
              <a:t>Глаголы: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spc="-5">
                <a:latin typeface="Calibri"/>
                <a:cs typeface="Calibri"/>
              </a:rPr>
              <a:t>Об</a:t>
            </a:r>
            <a:r>
              <a:rPr dirty="0" sz="1800" spc="-10">
                <a:latin typeface="Calibri"/>
                <a:cs typeface="Calibri"/>
              </a:rPr>
              <a:t>ъ</a:t>
            </a:r>
            <a:r>
              <a:rPr dirty="0" sz="1800" spc="-5">
                <a:latin typeface="Calibri"/>
                <a:cs typeface="Calibri"/>
              </a:rPr>
              <a:t>я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нить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Обобщить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10"/>
              <a:t>Приводить</a:t>
            </a:r>
            <a:r>
              <a:rPr dirty="0" spc="10"/>
              <a:t> </a:t>
            </a:r>
            <a:r>
              <a:rPr dirty="0" spc="-5"/>
              <a:t>Примеры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/>
              <a:t>Преобразовывать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Предсказывать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10"/>
              <a:t>Узнавать</a:t>
            </a:r>
            <a:r>
              <a:rPr dirty="0" spc="-5"/>
              <a:t> </a:t>
            </a:r>
            <a:r>
              <a:rPr dirty="0"/>
              <a:t>по</a:t>
            </a:r>
            <a:r>
              <a:rPr dirty="0" spc="-20"/>
              <a:t> </a:t>
            </a:r>
            <a:r>
              <a:rPr dirty="0" spc="-5"/>
              <a:t>описанию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Интерпретировать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Сравнивать</a:t>
            </a:r>
          </a:p>
          <a:p>
            <a:pPr marL="143510" indent="-1314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Различать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15"/>
              <a:t>Находить</a:t>
            </a:r>
            <a:r>
              <a:rPr dirty="0" spc="-25"/>
              <a:t> </a:t>
            </a:r>
            <a:r>
              <a:rPr dirty="0" spc="-5"/>
              <a:t>ошибки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Делать</a:t>
            </a:r>
            <a:r>
              <a:rPr dirty="0" spc="-50"/>
              <a:t> </a:t>
            </a:r>
            <a:r>
              <a:rPr dirty="0" spc="-10"/>
              <a:t>выводы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10"/>
              <a:t>Предполагать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Перерабатывать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Переработать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Перефразировать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Суммировать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5"/>
              <a:t>Выделять</a:t>
            </a:r>
            <a:r>
              <a:rPr dirty="0" spc="-55"/>
              <a:t> </a:t>
            </a:r>
            <a:r>
              <a:rPr dirty="0" spc="-5"/>
              <a:t>основную идею</a:t>
            </a: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dirty="0" spc="-10"/>
              <a:t>Переводить</a:t>
            </a:r>
            <a:r>
              <a:rPr dirty="0" spc="5"/>
              <a:t> </a:t>
            </a:r>
            <a:r>
              <a:rPr dirty="0"/>
              <a:t>в</a:t>
            </a:r>
            <a:r>
              <a:rPr dirty="0" spc="10"/>
              <a:t> </a:t>
            </a:r>
            <a:r>
              <a:rPr dirty="0" spc="-5"/>
              <a:t>другие</a:t>
            </a:r>
            <a:r>
              <a:rPr dirty="0" spc="-15"/>
              <a:t> </a:t>
            </a:r>
            <a:r>
              <a:rPr dirty="0" spc="-5"/>
              <a:t>знаковые</a:t>
            </a:r>
            <a:r>
              <a:rPr dirty="0" spc="5"/>
              <a:t> </a:t>
            </a:r>
            <a:r>
              <a:rPr dirty="0" spc="-10"/>
              <a:t>системы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182879"/>
            <a:ext cx="914400" cy="999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743" y="236220"/>
            <a:ext cx="1097279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394" y="199085"/>
            <a:ext cx="35693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554A3B"/>
                </a:solidFill>
              </a:rPr>
              <a:t>Экзамену</a:t>
            </a:r>
            <a:r>
              <a:rPr dirty="0" sz="4400" spc="-15">
                <a:solidFill>
                  <a:srgbClr val="554A3B"/>
                </a:solidFill>
              </a:rPr>
              <a:t>е</a:t>
            </a:r>
            <a:r>
              <a:rPr dirty="0" sz="4400" spc="-5">
                <a:solidFill>
                  <a:srgbClr val="554A3B"/>
                </a:solidFill>
              </a:rPr>
              <a:t>мый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26591"/>
            <a:ext cx="10123805" cy="29673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понимает</a:t>
            </a:r>
            <a:r>
              <a:rPr dirty="0" sz="2800" spc="-10">
                <a:latin typeface="Calibri"/>
                <a:cs typeface="Calibri"/>
              </a:rPr>
              <a:t> факты,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правила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приемы;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интерпретирует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словесный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материал;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интерпретирует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схемы, </a:t>
            </a:r>
            <a:r>
              <a:rPr dirty="0" sz="2800" spc="-5">
                <a:latin typeface="Calibri"/>
                <a:cs typeface="Calibri"/>
              </a:rPr>
              <a:t>графики,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диаграммы;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преобразует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словесный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материал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математическое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выражение;</a:t>
            </a:r>
            <a:endParaRPr sz="2800">
              <a:latin typeface="Calibri"/>
              <a:cs typeface="Calibri"/>
            </a:endParaRPr>
          </a:p>
          <a:p>
            <a:pPr marL="241300" marR="1782445" indent="-229235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предположительно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описывает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будущие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последствия,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вытекающие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из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имеющихся</a:t>
            </a:r>
            <a:r>
              <a:rPr dirty="0" sz="2800" spc="-5">
                <a:latin typeface="Calibri"/>
                <a:cs typeface="Calibri"/>
              </a:rPr>
              <a:t> данных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182879"/>
            <a:ext cx="914400" cy="999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4619" y="182879"/>
            <a:ext cx="990600" cy="9768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581990"/>
            <a:ext cx="18929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Пример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697085" cy="454469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Пациент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сообщает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понижении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его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интереса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к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повседневной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деятельности,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которое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он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ощущает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практически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постоянно;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потере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аппетита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веса, </a:t>
            </a:r>
            <a:r>
              <a:rPr dirty="0" sz="2800" spc="-5">
                <a:latin typeface="Calibri"/>
                <a:cs typeface="Calibri"/>
              </a:rPr>
              <a:t>расстройстве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сна,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сильной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слабости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чувстве </a:t>
            </a:r>
            <a:r>
              <a:rPr dirty="0" sz="2800" spc="-10">
                <a:latin typeface="Calibri"/>
                <a:cs typeface="Calibri"/>
              </a:rPr>
              <a:t>бесполезности/бессмысленности.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Эти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симптомы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являются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проявлением: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А </a:t>
            </a:r>
            <a:r>
              <a:rPr dirty="0" sz="2800" spc="-10">
                <a:latin typeface="Calibri"/>
                <a:cs typeface="Calibri"/>
              </a:rPr>
              <a:t>тревожного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расстройства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В.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пограничного </a:t>
            </a:r>
            <a:r>
              <a:rPr dirty="0" sz="2800" spc="-10">
                <a:latin typeface="Calibri"/>
                <a:cs typeface="Calibri"/>
              </a:rPr>
              <a:t>расстройства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личности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С.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Депрессии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35">
                <a:latin typeface="Calibri"/>
                <a:cs typeface="Calibri"/>
              </a:rPr>
              <a:t>D.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Неврастении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E.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Гипотиреоза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309372"/>
            <a:ext cx="1193292" cy="9067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4619" y="312420"/>
            <a:ext cx="946403" cy="90373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995" y="200025"/>
            <a:ext cx="633666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-20">
                <a:solidFill>
                  <a:srgbClr val="554A3B"/>
                </a:solidFill>
              </a:rPr>
              <a:t>Как </a:t>
            </a:r>
            <a:r>
              <a:rPr dirty="0" spc="-25">
                <a:solidFill>
                  <a:srgbClr val="554A3B"/>
                </a:solidFill>
              </a:rPr>
              <a:t>перевести тестовое задание </a:t>
            </a:r>
            <a:r>
              <a:rPr dirty="0" spc="-10">
                <a:solidFill>
                  <a:srgbClr val="554A3B"/>
                </a:solidFill>
              </a:rPr>
              <a:t>на </a:t>
            </a:r>
            <a:r>
              <a:rPr dirty="0" spc="-5">
                <a:solidFill>
                  <a:srgbClr val="554A3B"/>
                </a:solidFill>
              </a:rPr>
              <a:t> </a:t>
            </a:r>
            <a:r>
              <a:rPr dirty="0" spc="-25">
                <a:solidFill>
                  <a:srgbClr val="554A3B"/>
                </a:solidFill>
              </a:rPr>
              <a:t>запоминание</a:t>
            </a:r>
            <a:r>
              <a:rPr dirty="0" spc="-100">
                <a:solidFill>
                  <a:srgbClr val="554A3B"/>
                </a:solidFill>
              </a:rPr>
              <a:t> </a:t>
            </a:r>
            <a:r>
              <a:rPr dirty="0">
                <a:solidFill>
                  <a:srgbClr val="554A3B"/>
                </a:solidFill>
              </a:rPr>
              <a:t>в</a:t>
            </a:r>
            <a:r>
              <a:rPr dirty="0" spc="-65">
                <a:solidFill>
                  <a:srgbClr val="554A3B"/>
                </a:solidFill>
              </a:rPr>
              <a:t> </a:t>
            </a:r>
            <a:r>
              <a:rPr dirty="0" spc="-20">
                <a:solidFill>
                  <a:srgbClr val="554A3B"/>
                </a:solidFill>
              </a:rPr>
              <a:t>вопрос</a:t>
            </a:r>
            <a:r>
              <a:rPr dirty="0" spc="-95">
                <a:solidFill>
                  <a:srgbClr val="554A3B"/>
                </a:solidFill>
              </a:rPr>
              <a:t> </a:t>
            </a:r>
            <a:r>
              <a:rPr dirty="0" spc="-10">
                <a:solidFill>
                  <a:srgbClr val="554A3B"/>
                </a:solidFill>
              </a:rPr>
              <a:t>на</a:t>
            </a:r>
            <a:r>
              <a:rPr dirty="0" spc="-90">
                <a:solidFill>
                  <a:srgbClr val="554A3B"/>
                </a:solidFill>
              </a:rPr>
              <a:t> </a:t>
            </a:r>
            <a:r>
              <a:rPr dirty="0" spc="-25">
                <a:solidFill>
                  <a:srgbClr val="554A3B"/>
                </a:solidFill>
              </a:rPr>
              <a:t>понимание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752330" cy="437324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НУЖНО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ДОБАВИТЬ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ОБЪЯСНЕНИЕ: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Как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вы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пришли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к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такому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диагнозу</a:t>
            </a:r>
            <a:endParaRPr sz="2800">
              <a:latin typeface="Calibri"/>
              <a:cs typeface="Calibri"/>
            </a:endParaRPr>
          </a:p>
          <a:p>
            <a:pPr marL="241300" marR="61214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Какой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из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перечисленных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признаков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помог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при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постановке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диагноза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привело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к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возникновению данной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ситуации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Почему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возникла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данная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ситуация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 b="1" i="1">
                <a:latin typeface="Calibri"/>
                <a:cs typeface="Calibri"/>
              </a:rPr>
              <a:t>Когда</a:t>
            </a:r>
            <a:r>
              <a:rPr dirty="0" sz="2800" spc="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стоит</a:t>
            </a:r>
            <a:r>
              <a:rPr dirty="0" sz="2800" spc="2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вопрос</a:t>
            </a:r>
            <a:r>
              <a:rPr dirty="0" sz="2800" spc="1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«Почему?»-</a:t>
            </a:r>
            <a:r>
              <a:rPr dirty="0" sz="2800" spc="4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это</a:t>
            </a:r>
            <a:r>
              <a:rPr dirty="0" sz="2800" spc="2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значит</a:t>
            </a:r>
            <a:r>
              <a:rPr dirty="0" sz="2800" spc="1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мы</a:t>
            </a:r>
            <a:r>
              <a:rPr dirty="0" sz="2800" spc="2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проверяем </a:t>
            </a:r>
            <a:r>
              <a:rPr dirty="0" sz="2800" spc="-62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понимание</a:t>
            </a:r>
            <a:r>
              <a:rPr dirty="0" sz="2800" spc="1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данной</a:t>
            </a:r>
            <a:r>
              <a:rPr dirty="0" sz="2800" spc="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ситуации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150876"/>
            <a:ext cx="1193292" cy="1065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0611" y="150876"/>
            <a:ext cx="1043940" cy="10652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5726" y="95453"/>
            <a:ext cx="20878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35">
                <a:uFill>
                  <a:solidFill>
                    <a:srgbClr val="000000"/>
                  </a:solidFill>
                </a:uFill>
              </a:rPr>
              <a:t>Анатомия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93165" y="1170813"/>
            <a:ext cx="404241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latin typeface="Calibri"/>
                <a:cs typeface="Calibri"/>
              </a:rPr>
              <a:t>Какая </a:t>
            </a:r>
            <a:r>
              <a:rPr dirty="0" sz="2400" spc="-5" b="1">
                <a:latin typeface="Calibri"/>
                <a:cs typeface="Calibri"/>
              </a:rPr>
              <a:t>артерия </a:t>
            </a:r>
            <a:r>
              <a:rPr dirty="0" sz="2400" spc="-10" b="1">
                <a:latin typeface="Calibri"/>
                <a:cs typeface="Calibri"/>
              </a:rPr>
              <a:t>кровоснабжает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сегмент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пищеварительного</a:t>
            </a:r>
            <a:endParaRPr sz="2400">
              <a:latin typeface="Calibri"/>
              <a:cs typeface="Calibri"/>
            </a:endParaRPr>
          </a:p>
          <a:p>
            <a:pPr marL="12700" marR="333375">
              <a:lnSpc>
                <a:spcPts val="259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тракта </a:t>
            </a:r>
            <a:r>
              <a:rPr dirty="0" sz="2400" spc="-5" b="1">
                <a:latin typeface="Calibri"/>
                <a:cs typeface="Calibri"/>
              </a:rPr>
              <a:t>от </a:t>
            </a:r>
            <a:r>
              <a:rPr dirty="0" sz="2400" spc="-10" b="1">
                <a:latin typeface="Calibri"/>
                <a:cs typeface="Calibri"/>
              </a:rPr>
              <a:t>связки </a:t>
            </a:r>
            <a:r>
              <a:rPr dirty="0" sz="2400" spc="-25" b="1">
                <a:latin typeface="Calibri"/>
                <a:cs typeface="Calibri"/>
              </a:rPr>
              <a:t>Трейтца </a:t>
            </a:r>
            <a:r>
              <a:rPr dirty="0" sz="2400" spc="-15" b="1">
                <a:latin typeface="Calibri"/>
                <a:cs typeface="Calibri"/>
              </a:rPr>
              <a:t>до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илеоцекального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угла?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8267" y="3824630"/>
            <a:ext cx="6677659" cy="258064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70840" indent="-358775">
              <a:lnSpc>
                <a:spcPct val="100000"/>
              </a:lnSpc>
              <a:spcBef>
                <a:spcPts val="760"/>
              </a:spcBef>
              <a:buAutoNum type="alphaLcParenR"/>
              <a:tabLst>
                <a:tab pos="371475" algn="l"/>
              </a:tabLst>
            </a:pPr>
            <a:r>
              <a:rPr dirty="0" sz="2800" spc="-5">
                <a:latin typeface="Calibri"/>
                <a:cs typeface="Calibri"/>
              </a:rPr>
              <a:t>Левая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желудочно-сальниковая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артерия</a:t>
            </a:r>
            <a:endParaRPr sz="2800">
              <a:latin typeface="Calibri"/>
              <a:cs typeface="Calibri"/>
            </a:endParaRPr>
          </a:p>
          <a:p>
            <a:pPr marL="389255" indent="-377190">
              <a:lnSpc>
                <a:spcPct val="100000"/>
              </a:lnSpc>
              <a:spcBef>
                <a:spcPts val="665"/>
              </a:spcBef>
              <a:buAutoNum type="alphaLcParenR"/>
              <a:tabLst>
                <a:tab pos="389890" algn="l"/>
              </a:tabLst>
            </a:pPr>
            <a:r>
              <a:rPr dirty="0" sz="2800" spc="-15">
                <a:latin typeface="Calibri"/>
                <a:cs typeface="Calibri"/>
              </a:rPr>
              <a:t>Желудочно-двенадцатиперстная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артерия</a:t>
            </a:r>
            <a:endParaRPr sz="28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660"/>
              </a:spcBef>
              <a:buAutoNum type="alphaLcParenR"/>
              <a:tabLst>
                <a:tab pos="353060" algn="l"/>
              </a:tabLst>
            </a:pPr>
            <a:r>
              <a:rPr dirty="0" sz="2800" spc="-5">
                <a:latin typeface="Calibri"/>
                <a:cs typeface="Calibri"/>
              </a:rPr>
              <a:t>Чревный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ствол</a:t>
            </a:r>
            <a:endParaRPr sz="2800">
              <a:latin typeface="Calibri"/>
              <a:cs typeface="Calibri"/>
            </a:endParaRPr>
          </a:p>
          <a:p>
            <a:pPr marL="389255" indent="-377190">
              <a:lnSpc>
                <a:spcPct val="100000"/>
              </a:lnSpc>
              <a:spcBef>
                <a:spcPts val="670"/>
              </a:spcBef>
              <a:buAutoNum type="alphaLcParenR"/>
              <a:tabLst>
                <a:tab pos="389890" algn="l"/>
              </a:tabLst>
            </a:pPr>
            <a:r>
              <a:rPr dirty="0" sz="2800" spc="-10">
                <a:latin typeface="Calibri"/>
                <a:cs typeface="Calibri"/>
              </a:rPr>
              <a:t>Нижняя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брыжеечная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артерия</a:t>
            </a:r>
            <a:endParaRPr sz="280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spcBef>
                <a:spcPts val="665"/>
              </a:spcBef>
              <a:buAutoNum type="alphaLcParenR"/>
              <a:tabLst>
                <a:tab pos="379095" algn="l"/>
              </a:tabLst>
            </a:pPr>
            <a:r>
              <a:rPr dirty="0" sz="2800" spc="-10">
                <a:latin typeface="Calibri"/>
                <a:cs typeface="Calibri"/>
              </a:rPr>
              <a:t>Верхняя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брыжеечная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артерия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1153" y="1007109"/>
            <a:ext cx="5547995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205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При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ревизии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органов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брюшной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полости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во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время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ts val="1945"/>
              </a:lnSpc>
            </a:pPr>
            <a:r>
              <a:rPr dirty="0" sz="1800" b="1">
                <a:latin typeface="Calibri"/>
                <a:cs typeface="Calibri"/>
              </a:rPr>
              <a:t>операции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определяется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багрово-коричневая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тощая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ts val="1939"/>
              </a:lnSpc>
              <a:spcBef>
                <a:spcPts val="140"/>
              </a:spcBef>
            </a:pPr>
            <a:r>
              <a:rPr dirty="0" sz="1800" spc="-5" b="1">
                <a:latin typeface="Calibri"/>
                <a:cs typeface="Calibri"/>
              </a:rPr>
              <a:t>кишка, </a:t>
            </a:r>
            <a:r>
              <a:rPr dirty="0" sz="1800" b="1">
                <a:latin typeface="Calibri"/>
                <a:cs typeface="Calibri"/>
              </a:rPr>
              <a:t>начиная с 50 </a:t>
            </a:r>
            <a:r>
              <a:rPr dirty="0" sz="1800" spc="-5" b="1">
                <a:latin typeface="Calibri"/>
                <a:cs typeface="Calibri"/>
              </a:rPr>
              <a:t>см </a:t>
            </a:r>
            <a:r>
              <a:rPr dirty="0" sz="1800" b="1">
                <a:latin typeface="Calibri"/>
                <a:cs typeface="Calibri"/>
              </a:rPr>
              <a:t>от </a:t>
            </a:r>
            <a:r>
              <a:rPr dirty="0" sz="1800" spc="-10" b="1">
                <a:latin typeface="Calibri"/>
                <a:cs typeface="Calibri"/>
              </a:rPr>
              <a:t>связки </a:t>
            </a:r>
            <a:r>
              <a:rPr dirty="0" sz="1800" spc="-5" b="1">
                <a:latin typeface="Calibri"/>
                <a:cs typeface="Calibri"/>
              </a:rPr>
              <a:t>двеннадцатиперстно-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тощекишечного </a:t>
            </a:r>
            <a:r>
              <a:rPr dirty="0" sz="1800" b="1">
                <a:latin typeface="Calibri"/>
                <a:cs typeface="Calibri"/>
              </a:rPr>
              <a:t>изгиба </a:t>
            </a:r>
            <a:r>
              <a:rPr dirty="0" sz="1800" spc="-15" b="1">
                <a:latin typeface="Calibri"/>
                <a:cs typeface="Calibri"/>
              </a:rPr>
              <a:t>(Трейтца) </a:t>
            </a:r>
            <a:r>
              <a:rPr dirty="0" sz="1800" b="1">
                <a:latin typeface="Calibri"/>
                <a:cs typeface="Calibri"/>
              </a:rPr>
              <a:t>и </a:t>
            </a:r>
            <a:r>
              <a:rPr dirty="0" sz="1800" spc="-10" b="1">
                <a:latin typeface="Calibri"/>
                <a:cs typeface="Calibri"/>
              </a:rPr>
              <a:t>до </a:t>
            </a:r>
            <a:r>
              <a:rPr dirty="0" sz="1800" spc="-5" b="1">
                <a:latin typeface="Calibri"/>
                <a:cs typeface="Calibri"/>
              </a:rPr>
              <a:t>илеоцекального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угла.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Тромбоз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какой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артерии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привел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к </a:t>
            </a:r>
            <a:r>
              <a:rPr dirty="0" sz="1800" spc="-5" b="1">
                <a:latin typeface="Calibri"/>
                <a:cs typeface="Calibri"/>
              </a:rPr>
              <a:t>данному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5"/>
              </a:lnSpc>
            </a:pPr>
            <a:r>
              <a:rPr dirty="0" sz="1800" spc="-5" b="1">
                <a:latin typeface="Calibri"/>
                <a:cs typeface="Calibri"/>
              </a:rPr>
              <a:t>состоянию?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1959" y="870203"/>
            <a:ext cx="11300460" cy="5602605"/>
            <a:chOff x="441959" y="870203"/>
            <a:chExt cx="11300460" cy="5602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224" y="2391155"/>
              <a:ext cx="2432304" cy="1525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0248" y="2583180"/>
              <a:ext cx="2061972" cy="11551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0059" y="908303"/>
              <a:ext cx="11224260" cy="5526405"/>
            </a:xfrm>
            <a:custGeom>
              <a:avLst/>
              <a:gdLst/>
              <a:ahLst/>
              <a:cxnLst/>
              <a:rect l="l" t="t" r="r" b="b"/>
              <a:pathLst>
                <a:path w="11224260" h="5526405">
                  <a:moveTo>
                    <a:pt x="0" y="2860548"/>
                  </a:moveTo>
                  <a:lnTo>
                    <a:pt x="11224260" y="2860548"/>
                  </a:lnTo>
                  <a:lnTo>
                    <a:pt x="11224260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  <a:path w="11224260" h="5526405">
                  <a:moveTo>
                    <a:pt x="2316479" y="5526024"/>
                  </a:moveTo>
                  <a:lnTo>
                    <a:pt x="8654796" y="5526024"/>
                  </a:lnTo>
                  <a:lnTo>
                    <a:pt x="8654796" y="2860548"/>
                  </a:lnTo>
                  <a:lnTo>
                    <a:pt x="2316479" y="2860548"/>
                  </a:lnTo>
                  <a:lnTo>
                    <a:pt x="2316479" y="5526024"/>
                  </a:lnTo>
                  <a:close/>
                </a:path>
                <a:path w="11224260" h="5526405">
                  <a:moveTo>
                    <a:pt x="5343144" y="0"/>
                  </a:moveTo>
                  <a:lnTo>
                    <a:pt x="5371719" y="287185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74649"/>
            <a:ext cx="20891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35">
                <a:uFill>
                  <a:solidFill>
                    <a:srgbClr val="000000"/>
                  </a:solidFill>
                </a:uFill>
              </a:rPr>
              <a:t>Анатомия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0064" y="1311655"/>
            <a:ext cx="1019683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При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ревизии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органов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брюшной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полости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во </a:t>
            </a:r>
            <a:r>
              <a:rPr dirty="0" sz="1800" spc="-5">
                <a:latin typeface="Calibri"/>
                <a:cs typeface="Calibri"/>
              </a:rPr>
              <a:t>время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операции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определяется </a:t>
            </a:r>
            <a:r>
              <a:rPr dirty="0" sz="1800" spc="-5">
                <a:latin typeface="Calibri"/>
                <a:cs typeface="Calibri"/>
              </a:rPr>
              <a:t>багрово-коричневая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тощая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кишка,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начиная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см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</a:t>
            </a:r>
            <a:r>
              <a:rPr dirty="0" sz="1800" spc="-5">
                <a:latin typeface="Calibri"/>
                <a:cs typeface="Calibri"/>
              </a:rPr>
              <a:t> связки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двеннадцатиперстно-тощекишечного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изгиба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(Трейтца)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20"/>
              </a:lnSpc>
            </a:pPr>
            <a:r>
              <a:rPr dirty="0" sz="1800" spc="-5">
                <a:latin typeface="Calibri"/>
                <a:cs typeface="Calibri"/>
              </a:rPr>
              <a:t>илеоцекального </a:t>
            </a:r>
            <a:r>
              <a:rPr dirty="0" sz="1800" spc="-15">
                <a:latin typeface="Calibri"/>
                <a:cs typeface="Calibri"/>
              </a:rPr>
              <a:t>угла.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Тромбоз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какой </a:t>
            </a:r>
            <a:r>
              <a:rPr dirty="0" sz="1800" spc="-5">
                <a:latin typeface="Calibri"/>
                <a:cs typeface="Calibri"/>
              </a:rPr>
              <a:t>артерии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привел </a:t>
            </a:r>
            <a:r>
              <a:rPr dirty="0" sz="1800">
                <a:latin typeface="Calibri"/>
                <a:cs typeface="Calibri"/>
              </a:rPr>
              <a:t>к </a:t>
            </a:r>
            <a:r>
              <a:rPr dirty="0" sz="1800" spc="-10">
                <a:latin typeface="Calibri"/>
                <a:cs typeface="Calibri"/>
              </a:rPr>
              <a:t>данному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состоянию?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69235" y="2398776"/>
            <a:ext cx="6779259" cy="3964304"/>
            <a:chOff x="2269235" y="2398776"/>
            <a:chExt cx="6779259" cy="3964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9235" y="2398776"/>
              <a:ext cx="6778752" cy="3963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259" y="2590800"/>
              <a:ext cx="6408420" cy="3593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426" y="76580"/>
            <a:ext cx="35032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35">
                <a:uFill>
                  <a:solidFill>
                    <a:srgbClr val="000000"/>
                  </a:solidFill>
                </a:uFill>
              </a:rPr>
              <a:t>Патофизиология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0091" y="952322"/>
            <a:ext cx="4095115" cy="198882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 spc="-20" b="1">
                <a:latin typeface="Calibri"/>
                <a:cs typeface="Calibri"/>
              </a:rPr>
              <a:t>Какой</a:t>
            </a:r>
            <a:r>
              <a:rPr dirty="0" sz="2800" spc="-10" b="1">
                <a:latin typeface="Calibri"/>
                <a:cs typeface="Calibri"/>
              </a:rPr>
              <a:t> механизм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развития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кратковременной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потери </a:t>
            </a:r>
            <a:r>
              <a:rPr dirty="0" sz="2800" spc="-10" b="1">
                <a:latin typeface="Calibri"/>
                <a:cs typeface="Calibri"/>
              </a:rPr>
              <a:t> сознания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при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частом</a:t>
            </a:r>
            <a:endParaRPr sz="2800">
              <a:latin typeface="Calibri"/>
              <a:cs typeface="Calibri"/>
            </a:endParaRPr>
          </a:p>
          <a:p>
            <a:pPr marL="12700" marR="800100">
              <a:lnSpc>
                <a:spcPts val="3030"/>
              </a:lnSpc>
              <a:spcBef>
                <a:spcPts val="40"/>
              </a:spcBef>
            </a:pPr>
            <a:r>
              <a:rPr dirty="0" sz="2800" spc="-25" b="1">
                <a:latin typeface="Calibri"/>
                <a:cs typeface="Calibri"/>
              </a:rPr>
              <a:t>глубоком</a:t>
            </a:r>
            <a:r>
              <a:rPr dirty="0" sz="2800" spc="-10" b="1">
                <a:latin typeface="Calibri"/>
                <a:cs typeface="Calibri"/>
              </a:rPr>
              <a:t> дыхании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у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здорового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человека?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8271" y="3857396"/>
            <a:ext cx="5465445" cy="247015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93370" indent="-280670">
              <a:lnSpc>
                <a:spcPct val="100000"/>
              </a:lnSpc>
              <a:spcBef>
                <a:spcPts val="830"/>
              </a:spcBef>
              <a:buAutoNum type="alphaLcParenR"/>
              <a:tabLst>
                <a:tab pos="293370" algn="l"/>
              </a:tabLst>
            </a:pPr>
            <a:r>
              <a:rPr dirty="0" sz="2200" spc="-20">
                <a:latin typeface="Calibri"/>
                <a:cs typeface="Calibri"/>
              </a:rPr>
              <a:t>Гипокапния.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Гипоксемия.</a:t>
            </a:r>
            <a:endParaRPr sz="2200">
              <a:latin typeface="Calibri"/>
              <a:cs typeface="Calibri"/>
            </a:endParaRPr>
          </a:p>
          <a:p>
            <a:pPr marL="306705" indent="-294640">
              <a:lnSpc>
                <a:spcPct val="100000"/>
              </a:lnSpc>
              <a:spcBef>
                <a:spcPts val="735"/>
              </a:spcBef>
              <a:buAutoNum type="alphaLcParenR"/>
              <a:tabLst>
                <a:tab pos="307340" algn="l"/>
              </a:tabLst>
            </a:pPr>
            <a:r>
              <a:rPr dirty="0" sz="2200" spc="-20">
                <a:latin typeface="Calibri"/>
                <a:cs typeface="Calibri"/>
              </a:rPr>
              <a:t>Гиперкапния.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Церебральная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вазоплегия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200" spc="-10">
                <a:latin typeface="Calibri"/>
                <a:cs typeface="Calibri"/>
              </a:rPr>
              <a:t>c)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+Гипокапния.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Церебральный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вазоспазм</a:t>
            </a:r>
            <a:endParaRPr sz="2200">
              <a:latin typeface="Calibri"/>
              <a:cs typeface="Calibri"/>
            </a:endParaRPr>
          </a:p>
          <a:p>
            <a:pPr marL="306705" indent="-294640">
              <a:lnSpc>
                <a:spcPct val="100000"/>
              </a:lnSpc>
              <a:spcBef>
                <a:spcPts val="745"/>
              </a:spcBef>
              <a:buAutoNum type="alphaLcParenR" startAt="4"/>
              <a:tabLst>
                <a:tab pos="307340" algn="l"/>
              </a:tabLst>
            </a:pPr>
            <a:r>
              <a:rPr dirty="0" sz="2200" spc="-20">
                <a:latin typeface="Calibri"/>
                <a:cs typeface="Calibri"/>
              </a:rPr>
              <a:t>Гипокапния.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Церебральная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вазоплегия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030"/>
              </a:spcBef>
              <a:buAutoNum type="alphaLcParenR" startAt="4"/>
              <a:tabLst>
                <a:tab pos="300990" algn="l"/>
              </a:tabLst>
            </a:pPr>
            <a:r>
              <a:rPr dirty="0" sz="2200" spc="-20">
                <a:latin typeface="Calibri"/>
                <a:cs typeface="Calibri"/>
              </a:rPr>
              <a:t>Гиперкапния.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Снижение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активности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центра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дыхания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1153" y="996188"/>
            <a:ext cx="5322570" cy="252603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dirty="0" sz="2000" b="1">
                <a:latin typeface="Calibri"/>
                <a:cs typeface="Calibri"/>
              </a:rPr>
              <a:t>Вы – врач </a:t>
            </a:r>
            <a:r>
              <a:rPr dirty="0" sz="2000" spc="-5" b="1">
                <a:latin typeface="Calibri"/>
                <a:cs typeface="Calibri"/>
              </a:rPr>
              <a:t>скорой помощи, прибыли на </a:t>
            </a:r>
            <a:r>
              <a:rPr dirty="0" sz="2000" b="1">
                <a:latin typeface="Calibri"/>
                <a:cs typeface="Calibri"/>
              </a:rPr>
              <a:t>вызов. 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Пациентка потеряла сознание </a:t>
            </a:r>
            <a:r>
              <a:rPr dirty="0" sz="2000" b="1">
                <a:latin typeface="Calibri"/>
                <a:cs typeface="Calibri"/>
              </a:rPr>
              <a:t>15 </a:t>
            </a:r>
            <a:r>
              <a:rPr dirty="0" sz="2000" spc="-5" b="1">
                <a:latin typeface="Calibri"/>
                <a:cs typeface="Calibri"/>
              </a:rPr>
              <a:t>минут </a:t>
            </a:r>
            <a:r>
              <a:rPr dirty="0" sz="2000" spc="5" b="1">
                <a:latin typeface="Calibri"/>
                <a:cs typeface="Calibri"/>
              </a:rPr>
              <a:t>назад, 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наблюдаются </a:t>
            </a:r>
            <a:r>
              <a:rPr dirty="0" sz="2000" spc="-5" b="1">
                <a:latin typeface="Calibri"/>
                <a:cs typeface="Calibri"/>
              </a:rPr>
              <a:t>крупные </a:t>
            </a:r>
            <a:r>
              <a:rPr dirty="0" sz="2000" spc="-15" b="1">
                <a:latin typeface="Calibri"/>
                <a:cs typeface="Calibri"/>
              </a:rPr>
              <a:t>судорожные </a:t>
            </a:r>
            <a:r>
              <a:rPr dirty="0" sz="2000" spc="-10" b="1">
                <a:latin typeface="Calibri"/>
                <a:cs typeface="Calibri"/>
              </a:rPr>
              <a:t>движения </a:t>
            </a:r>
            <a:r>
              <a:rPr dirty="0" sz="2000" spc="-5" b="1">
                <a:latin typeface="Calibri"/>
                <a:cs typeface="Calibri"/>
              </a:rPr>
              <a:t> конечностями,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нарушение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сознания,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изгибание </a:t>
            </a:r>
            <a:r>
              <a:rPr dirty="0" sz="2000" spc="-434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тела </a:t>
            </a:r>
            <a:r>
              <a:rPr dirty="0" sz="2000" spc="-10" b="1">
                <a:latin typeface="Calibri"/>
                <a:cs typeface="Calibri"/>
              </a:rPr>
              <a:t>дугой. </a:t>
            </a:r>
            <a:r>
              <a:rPr dirty="0" sz="2000" spc="-5" b="1">
                <a:latin typeface="Calibri"/>
                <a:cs typeface="Calibri"/>
              </a:rPr>
              <a:t>Состояние </a:t>
            </a:r>
            <a:r>
              <a:rPr dirty="0" sz="2000" b="1">
                <a:latin typeface="Calibri"/>
                <a:cs typeface="Calibri"/>
              </a:rPr>
              <a:t>развилось </a:t>
            </a:r>
            <a:r>
              <a:rPr dirty="0" sz="2000" spc="-5" b="1">
                <a:latin typeface="Calibri"/>
                <a:cs typeface="Calibri"/>
              </a:rPr>
              <a:t>после ссоры </a:t>
            </a:r>
            <a:r>
              <a:rPr dirty="0" sz="2000" b="1">
                <a:latin typeface="Calibri"/>
                <a:cs typeface="Calibri"/>
              </a:rPr>
              <a:t>с 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сожителем. </a:t>
            </a:r>
            <a:r>
              <a:rPr dirty="0" sz="2000" b="1">
                <a:latin typeface="Calibri"/>
                <a:cs typeface="Calibri"/>
              </a:rPr>
              <a:t>Диагностирован </a:t>
            </a:r>
            <a:r>
              <a:rPr dirty="0" sz="2000" spc="-5" b="1">
                <a:latin typeface="Calibri"/>
                <a:cs typeface="Calibri"/>
              </a:rPr>
              <a:t>истерический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припадок.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Какой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механизм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  <a:p>
            <a:pPr marL="12700" marR="102235">
              <a:lnSpc>
                <a:spcPct val="80000"/>
              </a:lnSpc>
            </a:pPr>
            <a:r>
              <a:rPr dirty="0" sz="2000" spc="-5" b="1">
                <a:latin typeface="Calibri"/>
                <a:cs typeface="Calibri"/>
              </a:rPr>
              <a:t>кратковременной </a:t>
            </a:r>
            <a:r>
              <a:rPr dirty="0" sz="2000" spc="-10" b="1">
                <a:latin typeface="Calibri"/>
                <a:cs typeface="Calibri"/>
              </a:rPr>
              <a:t>потери </a:t>
            </a:r>
            <a:r>
              <a:rPr dirty="0" sz="2000" spc="-5" b="1">
                <a:latin typeface="Calibri"/>
                <a:cs typeface="Calibri"/>
              </a:rPr>
              <a:t>сознания при частом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глубоком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дыхании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у</a:t>
            </a:r>
            <a:r>
              <a:rPr dirty="0" sz="2000" spc="-5" b="1">
                <a:latin typeface="Calibri"/>
                <a:cs typeface="Calibri"/>
              </a:rPr>
              <a:t> больной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данном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dirty="0" sz="2000" spc="-5" b="1">
                <a:latin typeface="Calibri"/>
                <a:cs typeface="Calibri"/>
              </a:rPr>
              <a:t>состоянии?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59" y="908303"/>
            <a:ext cx="11224260" cy="5526405"/>
          </a:xfrm>
          <a:custGeom>
            <a:avLst/>
            <a:gdLst/>
            <a:ahLst/>
            <a:cxnLst/>
            <a:rect l="l" t="t" r="r" b="b"/>
            <a:pathLst>
              <a:path w="11224260" h="5526405">
                <a:moveTo>
                  <a:pt x="0" y="2860548"/>
                </a:moveTo>
                <a:lnTo>
                  <a:pt x="11224260" y="2860548"/>
                </a:lnTo>
                <a:lnTo>
                  <a:pt x="11224260" y="0"/>
                </a:lnTo>
                <a:lnTo>
                  <a:pt x="0" y="0"/>
                </a:lnTo>
                <a:lnTo>
                  <a:pt x="0" y="2860548"/>
                </a:lnTo>
                <a:close/>
              </a:path>
              <a:path w="11224260" h="5526405">
                <a:moveTo>
                  <a:pt x="2316479" y="5526024"/>
                </a:moveTo>
                <a:lnTo>
                  <a:pt x="8654796" y="5526024"/>
                </a:lnTo>
                <a:lnTo>
                  <a:pt x="8654796" y="2860548"/>
                </a:lnTo>
                <a:lnTo>
                  <a:pt x="2316479" y="2860548"/>
                </a:lnTo>
                <a:lnTo>
                  <a:pt x="2316479" y="5526024"/>
                </a:lnTo>
                <a:close/>
              </a:path>
              <a:path w="11224260" h="5526405">
                <a:moveTo>
                  <a:pt x="5343144" y="0"/>
                </a:moveTo>
                <a:lnTo>
                  <a:pt x="5371719" y="2871851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723" y="98806"/>
            <a:ext cx="33947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400" spc="-40">
                <a:uFill>
                  <a:solidFill>
                    <a:srgbClr val="000000"/>
                  </a:solidFill>
                </a:uFill>
              </a:rPr>
              <a:t>Фармакология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5266" y="1337563"/>
            <a:ext cx="4616450" cy="16040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 b="1">
                <a:latin typeface="Calibri"/>
                <a:cs typeface="Calibri"/>
              </a:rPr>
              <a:t>К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какому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осложнению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может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привести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длительный</a:t>
            </a:r>
            <a:endParaRPr sz="2800">
              <a:latin typeface="Calibri"/>
              <a:cs typeface="Calibri"/>
            </a:endParaRPr>
          </a:p>
          <a:p>
            <a:pPr marL="12700" marR="451484">
              <a:lnSpc>
                <a:spcPts val="3020"/>
              </a:lnSpc>
              <a:spcBef>
                <a:spcPts val="5"/>
              </a:spcBef>
            </a:pPr>
            <a:r>
              <a:rPr dirty="0" sz="2800" spc="-20" b="1">
                <a:latin typeface="Calibri"/>
                <a:cs typeface="Calibri"/>
              </a:rPr>
              <a:t>неконтролируемый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прием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кетопрофена?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6123" y="3757399"/>
            <a:ext cx="5966460" cy="244284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600">
                <a:latin typeface="Calibri"/>
                <a:cs typeface="Calibri"/>
              </a:rPr>
              <a:t>a)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+Гастропатия</a:t>
            </a:r>
            <a:endParaRPr sz="260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spcBef>
                <a:spcPts val="685"/>
              </a:spcBef>
              <a:buAutoNum type="alphaLcParenR" startAt="2"/>
              <a:tabLst>
                <a:tab pos="360680" algn="l"/>
              </a:tabLst>
            </a:pPr>
            <a:r>
              <a:rPr dirty="0" sz="2600">
                <a:latin typeface="Calibri"/>
                <a:cs typeface="Calibri"/>
              </a:rPr>
              <a:t>Портальная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гипертензия</a:t>
            </a:r>
            <a:endParaRPr sz="260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spcBef>
                <a:spcPts val="695"/>
              </a:spcBef>
              <a:buAutoNum type="alphaLcParenR" startAt="2"/>
              <a:tabLst>
                <a:tab pos="327025" algn="l"/>
              </a:tabLst>
            </a:pPr>
            <a:r>
              <a:rPr dirty="0" sz="2600" spc="-15">
                <a:latin typeface="Calibri"/>
                <a:cs typeface="Calibri"/>
              </a:rPr>
              <a:t>Мегаколон</a:t>
            </a:r>
            <a:endParaRPr sz="260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spcBef>
                <a:spcPts val="685"/>
              </a:spcBef>
              <a:buAutoNum type="alphaLcParenR" startAt="2"/>
              <a:tabLst>
                <a:tab pos="360680" algn="l"/>
              </a:tabLst>
            </a:pPr>
            <a:r>
              <a:rPr dirty="0" sz="2600" spc="-5">
                <a:latin typeface="Calibri"/>
                <a:cs typeface="Calibri"/>
              </a:rPr>
              <a:t>Острая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почечная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недостаточность</a:t>
            </a:r>
            <a:endParaRPr sz="260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AutoNum type="alphaLcParenR" startAt="2"/>
              <a:tabLst>
                <a:tab pos="351155" algn="l"/>
              </a:tabLst>
            </a:pPr>
            <a:r>
              <a:rPr dirty="0" sz="2600" spc="-5">
                <a:latin typeface="Calibri"/>
                <a:cs typeface="Calibri"/>
              </a:rPr>
              <a:t>Хроническая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почечная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недостаточность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9479" y="1255521"/>
            <a:ext cx="5538470" cy="246507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 marR="349885">
              <a:lnSpc>
                <a:spcPct val="70000"/>
              </a:lnSpc>
              <a:spcBef>
                <a:spcPts val="825"/>
              </a:spcBef>
            </a:pPr>
            <a:r>
              <a:rPr dirty="0" sz="2000" spc="-15" b="1">
                <a:latin typeface="Calibri"/>
                <a:cs typeface="Calibri"/>
              </a:rPr>
              <a:t>Молодой </a:t>
            </a:r>
            <a:r>
              <a:rPr dirty="0" sz="2000" spc="-5" b="1">
                <a:latin typeface="Calibri"/>
                <a:cs typeface="Calibri"/>
              </a:rPr>
              <a:t>человек на приеме </a:t>
            </a:r>
            <a:r>
              <a:rPr dirty="0" sz="2000" b="1">
                <a:latin typeface="Calibri"/>
                <a:cs typeface="Calibri"/>
              </a:rPr>
              <a:t>у </a:t>
            </a:r>
            <a:r>
              <a:rPr dirty="0" sz="2000" spc="-5" b="1">
                <a:latin typeface="Calibri"/>
                <a:cs typeface="Calibri"/>
              </a:rPr>
              <a:t>терапевта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предъявляет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жалобы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 постоянную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слабость,</a:t>
            </a:r>
            <a:endParaRPr sz="2000">
              <a:latin typeface="Calibri"/>
              <a:cs typeface="Calibri"/>
            </a:endParaRPr>
          </a:p>
          <a:p>
            <a:pPr marL="12700" marR="10160">
              <a:lnSpc>
                <a:spcPct val="70000"/>
              </a:lnSpc>
            </a:pPr>
            <a:r>
              <a:rPr dirty="0" sz="2000" spc="-5" b="1">
                <a:latin typeface="Calibri"/>
                <a:cs typeface="Calibri"/>
              </a:rPr>
              <a:t>ослабление памяти, </a:t>
            </a:r>
            <a:r>
              <a:rPr dirty="0" sz="2000" spc="-10" b="1">
                <a:latin typeface="Calibri"/>
                <a:cs typeface="Calibri"/>
              </a:rPr>
              <a:t>потерю </a:t>
            </a:r>
            <a:r>
              <a:rPr dirty="0" sz="2000" b="1">
                <a:latin typeface="Calibri"/>
                <a:cs typeface="Calibri"/>
              </a:rPr>
              <a:t>веса (50 </a:t>
            </a:r>
            <a:r>
              <a:rPr dirty="0" sz="2000" spc="-30" b="1">
                <a:latin typeface="Calibri"/>
                <a:cs typeface="Calibri"/>
              </a:rPr>
              <a:t>кг, </a:t>
            </a:r>
            <a:r>
              <a:rPr dirty="0" sz="2000" spc="-5" b="1">
                <a:latin typeface="Calibri"/>
                <a:cs typeface="Calibri"/>
              </a:rPr>
              <a:t>при росте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170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см). При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осмотре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полости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рта: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бледный,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</a:pPr>
            <a:r>
              <a:rPr dirty="0" sz="2000" b="1">
                <a:latin typeface="Calibri"/>
                <a:cs typeface="Calibri"/>
              </a:rPr>
              <a:t>лакированный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язык,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язвы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на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слизистой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рта,</a:t>
            </a:r>
            <a:endParaRPr sz="2000">
              <a:latin typeface="Calibri"/>
              <a:cs typeface="Calibri"/>
            </a:endParaRPr>
          </a:p>
          <a:p>
            <a:pPr marL="12700" marR="165100">
              <a:lnSpc>
                <a:spcPct val="70000"/>
              </a:lnSpc>
              <a:spcBef>
                <a:spcPts val="360"/>
              </a:spcBef>
            </a:pPr>
            <a:r>
              <a:rPr dirty="0" sz="2000" spc="-5" b="1">
                <a:latin typeface="Calibri"/>
                <a:cs typeface="Calibri"/>
              </a:rPr>
              <a:t>кариозные зубы. Объективно: </a:t>
            </a:r>
            <a:r>
              <a:rPr dirty="0" sz="2000" spc="-10" b="1">
                <a:latin typeface="Calibri"/>
                <a:cs typeface="Calibri"/>
              </a:rPr>
              <a:t>ЧСС </a:t>
            </a:r>
            <a:r>
              <a:rPr dirty="0" sz="2000" spc="-5" b="1">
                <a:latin typeface="Calibri"/>
                <a:cs typeface="Calibri"/>
              </a:rPr>
              <a:t>120/мин., </a:t>
            </a:r>
            <a:r>
              <a:rPr dirty="0" sz="2000" b="1">
                <a:latin typeface="Calibri"/>
                <a:cs typeface="Calibri"/>
              </a:rPr>
              <a:t>АД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90/60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мм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рт.ст.,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ЧДД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22/мин.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12700" marR="172720">
              <a:lnSpc>
                <a:spcPct val="70000"/>
              </a:lnSpc>
            </a:pPr>
            <a:r>
              <a:rPr dirty="0" sz="2000" spc="-10" b="1">
                <a:latin typeface="Calibri"/>
                <a:cs typeface="Calibri"/>
              </a:rPr>
              <a:t>дополнительном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сборе</a:t>
            </a:r>
            <a:r>
              <a:rPr dirty="0" sz="2000" spc="-5" b="1">
                <a:latin typeface="Calibri"/>
                <a:cs typeface="Calibri"/>
              </a:rPr>
              <a:t> анамнеза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выяснено,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что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парень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длительное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время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принимает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</a:pPr>
            <a:r>
              <a:rPr dirty="0" sz="2000" spc="-5" b="1">
                <a:latin typeface="Calibri"/>
                <a:cs typeface="Calibri"/>
              </a:rPr>
              <a:t>кетопрофен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от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зубных </a:t>
            </a:r>
            <a:r>
              <a:rPr dirty="0" sz="2000" spc="-10" b="1">
                <a:latin typeface="Calibri"/>
                <a:cs typeface="Calibri"/>
              </a:rPr>
              <a:t>болей.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Объясните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причину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dirty="0" sz="2000" b="1">
                <a:latin typeface="Calibri"/>
                <a:cs typeface="Calibri"/>
              </a:rPr>
              <a:t>развития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данного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состояния.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59" y="908303"/>
            <a:ext cx="11224260" cy="5526405"/>
          </a:xfrm>
          <a:custGeom>
            <a:avLst/>
            <a:gdLst/>
            <a:ahLst/>
            <a:cxnLst/>
            <a:rect l="l" t="t" r="r" b="b"/>
            <a:pathLst>
              <a:path w="11224260" h="5526405">
                <a:moveTo>
                  <a:pt x="0" y="2860548"/>
                </a:moveTo>
                <a:lnTo>
                  <a:pt x="11224260" y="2860548"/>
                </a:lnTo>
                <a:lnTo>
                  <a:pt x="11224260" y="0"/>
                </a:lnTo>
                <a:lnTo>
                  <a:pt x="0" y="0"/>
                </a:lnTo>
                <a:lnTo>
                  <a:pt x="0" y="2860548"/>
                </a:lnTo>
                <a:close/>
              </a:path>
              <a:path w="11224260" h="5526405">
                <a:moveTo>
                  <a:pt x="2316479" y="5526024"/>
                </a:moveTo>
                <a:lnTo>
                  <a:pt x="8654796" y="5526024"/>
                </a:lnTo>
                <a:lnTo>
                  <a:pt x="8654796" y="2860548"/>
                </a:lnTo>
                <a:lnTo>
                  <a:pt x="2316479" y="2860548"/>
                </a:lnTo>
                <a:lnTo>
                  <a:pt x="2316479" y="5526024"/>
                </a:lnTo>
                <a:close/>
              </a:path>
              <a:path w="11224260" h="5526405">
                <a:moveTo>
                  <a:pt x="5343144" y="0"/>
                </a:moveTo>
                <a:lnTo>
                  <a:pt x="5371719" y="2871851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994" y="1160526"/>
            <a:ext cx="59740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Составление</a:t>
            </a:r>
            <a:r>
              <a:rPr dirty="0" spc="-90"/>
              <a:t> </a:t>
            </a:r>
            <a:r>
              <a:rPr dirty="0" spc="-30"/>
              <a:t>спецификации</a:t>
            </a:r>
            <a:r>
              <a:rPr dirty="0" spc="-85"/>
              <a:t> </a:t>
            </a:r>
            <a:r>
              <a:rPr dirty="0" spc="-25"/>
              <a:t>тестов: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984740" cy="3478529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Цель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Структура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Общее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число заданий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Содержание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проверки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%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соотношение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заданий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разделам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тесте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Число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параллельных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вариантов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Время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выполнения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867" y="36576"/>
            <a:ext cx="1635252" cy="11795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19" y="0"/>
            <a:ext cx="1441703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7872" y="47624"/>
            <a:ext cx="298577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300" spc="-35">
                <a:uFill>
                  <a:solidFill>
                    <a:srgbClr val="000000"/>
                  </a:solidFill>
                </a:uFill>
              </a:rPr>
              <a:t>Патанатомия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810564" y="989838"/>
            <a:ext cx="4108450" cy="137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Какая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патология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почки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0"/>
              </a:spcBef>
            </a:pPr>
            <a:r>
              <a:rPr dirty="0" sz="2400" spc="-5" b="1">
                <a:latin typeface="Calibri"/>
                <a:cs typeface="Calibri"/>
              </a:rPr>
              <a:t>развивается при накоплении </a:t>
            </a:r>
            <a:r>
              <a:rPr dirty="0" sz="2400" b="1">
                <a:latin typeface="Calibri"/>
                <a:cs typeface="Calibri"/>
              </a:rPr>
              <a:t>в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клетках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фибриллярного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dirty="0" sz="2400" spc="-15" b="1">
                <a:latin typeface="Calibri"/>
                <a:cs typeface="Calibri"/>
              </a:rPr>
              <a:t>гликопротеида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амилоида?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122" y="3854307"/>
            <a:ext cx="4792980" cy="236664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370840" algn="l"/>
              </a:tabLst>
            </a:pPr>
            <a:r>
              <a:rPr dirty="0" sz="2800" spc="-10">
                <a:latin typeface="Calibri"/>
                <a:cs typeface="Calibri"/>
              </a:rPr>
              <a:t>Метаболический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нефроз</a:t>
            </a:r>
            <a:endParaRPr sz="28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389255" algn="l"/>
              </a:tabLst>
            </a:pPr>
            <a:r>
              <a:rPr dirty="0" sz="2800" spc="-10">
                <a:latin typeface="Calibri"/>
                <a:cs typeface="Calibri"/>
              </a:rPr>
              <a:t>Дистрофическая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нефропатия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800">
                <a:latin typeface="Calibri"/>
                <a:cs typeface="Calibri"/>
              </a:rPr>
              <a:t>c)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+Амилоидоз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почек</a:t>
            </a:r>
            <a:endParaRPr sz="28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320"/>
              </a:spcBef>
              <a:buAutoNum type="alphaLcParenR" startAt="4"/>
              <a:tabLst>
                <a:tab pos="389255" algn="l"/>
              </a:tabLst>
            </a:pPr>
            <a:r>
              <a:rPr dirty="0" sz="2800" spc="-10">
                <a:latin typeface="Calibri"/>
                <a:cs typeface="Calibri"/>
              </a:rPr>
              <a:t>Апостоматозный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нефрит</a:t>
            </a:r>
            <a:endParaRPr sz="28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25"/>
              </a:spcBef>
              <a:buAutoNum type="alphaLcParenR" startAt="4"/>
              <a:tabLst>
                <a:tab pos="378460" algn="l"/>
              </a:tabLst>
            </a:pPr>
            <a:r>
              <a:rPr dirty="0" sz="2800" spc="-10">
                <a:latin typeface="Calibri"/>
                <a:cs typeface="Calibri"/>
              </a:rPr>
              <a:t>Вторичный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нефролитиаз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2578" y="892302"/>
            <a:ext cx="5727065" cy="14890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0"/>
              </a:spcBef>
            </a:pPr>
            <a:r>
              <a:rPr dirty="0" sz="1500" b="1">
                <a:latin typeface="Calibri"/>
                <a:cs typeface="Calibri"/>
              </a:rPr>
              <a:t>При вскрытии </a:t>
            </a:r>
            <a:r>
              <a:rPr dirty="0" sz="1500" spc="-5" b="1">
                <a:latin typeface="Calibri"/>
                <a:cs typeface="Calibri"/>
              </a:rPr>
              <a:t>трупа </a:t>
            </a:r>
            <a:r>
              <a:rPr dirty="0" sz="1500" spc="-10" b="1">
                <a:latin typeface="Calibri"/>
                <a:cs typeface="Calibri"/>
              </a:rPr>
              <a:t>больного, </a:t>
            </a:r>
            <a:r>
              <a:rPr dirty="0" sz="1500" spc="-5" b="1">
                <a:latin typeface="Calibri"/>
                <a:cs typeface="Calibri"/>
              </a:rPr>
              <a:t>страдавшего миеломной </a:t>
            </a:r>
            <a:r>
              <a:rPr dirty="0" sz="1500" spc="-10" b="1">
                <a:latin typeface="Calibri"/>
                <a:cs typeface="Calibri"/>
              </a:rPr>
              <a:t>болезнью, </a:t>
            </a:r>
            <a:r>
              <a:rPr dirty="0" sz="1500" spc="-5" b="1">
                <a:latin typeface="Calibri"/>
                <a:cs typeface="Calibri"/>
              </a:rPr>
              <a:t> выявлена остеомаляция, большая сальная </a:t>
            </a:r>
            <a:r>
              <a:rPr dirty="0" sz="1500" spc="-10" b="1">
                <a:latin typeface="Calibri"/>
                <a:cs typeface="Calibri"/>
              </a:rPr>
              <a:t>почка. </a:t>
            </a:r>
            <a:r>
              <a:rPr dirty="0" sz="1500" spc="-5" b="1">
                <a:latin typeface="Calibri"/>
                <a:cs typeface="Calibri"/>
              </a:rPr>
              <a:t>Микроскопически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в </a:t>
            </a:r>
            <a:r>
              <a:rPr dirty="0" sz="1500" spc="-10" b="1">
                <a:latin typeface="Calibri"/>
                <a:cs typeface="Calibri"/>
              </a:rPr>
              <a:t>почках </a:t>
            </a:r>
            <a:r>
              <a:rPr dirty="0" sz="1500" spc="-5" b="1">
                <a:latin typeface="Calibri"/>
                <a:cs typeface="Calibri"/>
              </a:rPr>
              <a:t>обнаружено наличие </a:t>
            </a:r>
            <a:r>
              <a:rPr dirty="0" sz="1500" b="1">
                <a:latin typeface="Calibri"/>
                <a:cs typeface="Calibri"/>
              </a:rPr>
              <a:t>включений, </a:t>
            </a:r>
            <a:r>
              <a:rPr dirty="0" sz="1500" spc="-5" b="1">
                <a:latin typeface="Calibri"/>
                <a:cs typeface="Calibri"/>
              </a:rPr>
              <a:t>интенсивно окрашенных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кирпичного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цвета,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по</a:t>
            </a:r>
            <a:r>
              <a:rPr dirty="0" sz="1500" spc="10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ходу</a:t>
            </a:r>
            <a:r>
              <a:rPr dirty="0" sz="1500" spc="1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коллагеновых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и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ретикулиновых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волокон </a:t>
            </a:r>
            <a:r>
              <a:rPr dirty="0" sz="1500" spc="-5" b="1">
                <a:latin typeface="Calibri"/>
                <a:cs typeface="Calibri"/>
              </a:rPr>
              <a:t> базальных мембран почечных канальцев, кровеносных </a:t>
            </a:r>
            <a:r>
              <a:rPr dirty="0" sz="1500" spc="-15" b="1">
                <a:latin typeface="Calibri"/>
                <a:cs typeface="Calibri"/>
              </a:rPr>
              <a:t>сосудов </a:t>
            </a:r>
            <a:r>
              <a:rPr dirty="0" sz="1500" b="1">
                <a:latin typeface="Calibri"/>
                <a:cs typeface="Calibri"/>
              </a:rPr>
              <a:t>и 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интерстиция, при </a:t>
            </a:r>
            <a:r>
              <a:rPr dirty="0" sz="1500" spc="-10" b="1">
                <a:latin typeface="Calibri"/>
                <a:cs typeface="Calibri"/>
              </a:rPr>
              <a:t>постановке </a:t>
            </a:r>
            <a:r>
              <a:rPr dirty="0" sz="1500" b="1">
                <a:latin typeface="Calibri"/>
                <a:cs typeface="Calibri"/>
              </a:rPr>
              <a:t>реакции </a:t>
            </a:r>
            <a:r>
              <a:rPr dirty="0" sz="1500" spc="-15" b="1">
                <a:latin typeface="Calibri"/>
                <a:cs typeface="Calibri"/>
              </a:rPr>
              <a:t>Генциан-Виолет </a:t>
            </a:r>
            <a:r>
              <a:rPr dirty="0" sz="1500" b="1">
                <a:latin typeface="Calibri"/>
                <a:cs typeface="Calibri"/>
              </a:rPr>
              <a:t>и </a:t>
            </a:r>
            <a:r>
              <a:rPr dirty="0" sz="1500" spc="-20" b="1">
                <a:latin typeface="Calibri"/>
                <a:cs typeface="Calibri"/>
              </a:rPr>
              <a:t>Конго-Рот. 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Какой </a:t>
            </a:r>
            <a:r>
              <a:rPr dirty="0" sz="1500" spc="-10" b="1">
                <a:latin typeface="Calibri"/>
                <a:cs typeface="Calibri"/>
              </a:rPr>
              <a:t>процесс </a:t>
            </a:r>
            <a:r>
              <a:rPr dirty="0" sz="1500" spc="-5" b="1">
                <a:latin typeface="Calibri"/>
                <a:cs typeface="Calibri"/>
              </a:rPr>
              <a:t>лежит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в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основе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выявленных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изменений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в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почке?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1959" y="870203"/>
            <a:ext cx="11300460" cy="5602605"/>
            <a:chOff x="441959" y="870203"/>
            <a:chExt cx="11300460" cy="5602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571" y="2372867"/>
              <a:ext cx="2116835" cy="1498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5595" y="2564891"/>
              <a:ext cx="1746503" cy="1127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0059" y="908303"/>
              <a:ext cx="11224260" cy="5526405"/>
            </a:xfrm>
            <a:custGeom>
              <a:avLst/>
              <a:gdLst/>
              <a:ahLst/>
              <a:cxnLst/>
              <a:rect l="l" t="t" r="r" b="b"/>
              <a:pathLst>
                <a:path w="11224260" h="5526405">
                  <a:moveTo>
                    <a:pt x="0" y="2860548"/>
                  </a:moveTo>
                  <a:lnTo>
                    <a:pt x="11224260" y="2860548"/>
                  </a:lnTo>
                  <a:lnTo>
                    <a:pt x="11224260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  <a:path w="11224260" h="5526405">
                  <a:moveTo>
                    <a:pt x="2316479" y="5526024"/>
                  </a:moveTo>
                  <a:lnTo>
                    <a:pt x="8654796" y="5526024"/>
                  </a:lnTo>
                  <a:lnTo>
                    <a:pt x="8654796" y="2860548"/>
                  </a:lnTo>
                  <a:lnTo>
                    <a:pt x="2316479" y="2860548"/>
                  </a:lnTo>
                  <a:lnTo>
                    <a:pt x="2316479" y="5526024"/>
                  </a:lnTo>
                  <a:close/>
                </a:path>
                <a:path w="11224260" h="5526405">
                  <a:moveTo>
                    <a:pt x="5343144" y="0"/>
                  </a:moveTo>
                  <a:lnTo>
                    <a:pt x="5371719" y="287185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289" y="444245"/>
            <a:ext cx="30594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4400" spc="-35">
                <a:uFill>
                  <a:solidFill>
                    <a:srgbClr val="000000"/>
                  </a:solidFill>
                </a:uFill>
              </a:rPr>
              <a:t>Патанатомия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64616" y="1228724"/>
            <a:ext cx="11298555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При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вскрытии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трупа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больного,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страдавшего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миеломной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болезнью,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выявлена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остеомаляция,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115"/>
              </a:lnSpc>
            </a:pPr>
            <a:r>
              <a:rPr dirty="0" sz="2200" spc="-15">
                <a:latin typeface="Calibri"/>
                <a:cs typeface="Calibri"/>
              </a:rPr>
              <a:t>большая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сальная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почка.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Микроскопически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почках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обнаружено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наличие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включений,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265"/>
              </a:spcBef>
            </a:pPr>
            <a:r>
              <a:rPr dirty="0" sz="2200" spc="-5">
                <a:latin typeface="Calibri"/>
                <a:cs typeface="Calibri"/>
              </a:rPr>
              <a:t>интенсивно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окрашенных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кирпичного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цвета,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ходу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коллагеновых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ретикулиновых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волокон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базальных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мембран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почечных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канальцев,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кровеносных </a:t>
            </a:r>
            <a:r>
              <a:rPr dirty="0" sz="2200" spc="-20">
                <a:latin typeface="Calibri"/>
                <a:cs typeface="Calibri"/>
              </a:rPr>
              <a:t>сосудов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интерстиция,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241300" marR="1497965">
              <a:lnSpc>
                <a:spcPct val="80000"/>
              </a:lnSpc>
            </a:pPr>
            <a:r>
              <a:rPr dirty="0" sz="2200" spc="-5">
                <a:latin typeface="Calibri"/>
                <a:cs typeface="Calibri"/>
              </a:rPr>
              <a:t>постановке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реакции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Генциан-Виолет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Конго-Рот.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Какой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процесс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лежит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основе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выявленных</a:t>
            </a:r>
            <a:r>
              <a:rPr dirty="0" sz="2200" spc="-5">
                <a:latin typeface="Calibri"/>
                <a:cs typeface="Calibri"/>
              </a:rPr>
              <a:t> изменений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почке?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72739" y="3037293"/>
            <a:ext cx="5582920" cy="3590925"/>
            <a:chOff x="2872739" y="3037293"/>
            <a:chExt cx="5582920" cy="3590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739" y="3037293"/>
              <a:ext cx="5582412" cy="3590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4763" y="3229355"/>
              <a:ext cx="5212080" cy="3220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5102" y="202819"/>
            <a:ext cx="23279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400" spc="-35">
                <a:uFill>
                  <a:solidFill>
                    <a:srgbClr val="000000"/>
                  </a:solidFill>
                </a:uFill>
              </a:rPr>
              <a:t>Б</a:t>
            </a:r>
            <a:r>
              <a:rPr dirty="0" u="heavy" sz="4400" spc="-40">
                <a:uFill>
                  <a:solidFill>
                    <a:srgbClr val="000000"/>
                  </a:solidFill>
                </a:uFill>
              </a:rPr>
              <a:t>и</a:t>
            </a:r>
            <a:r>
              <a:rPr dirty="0" u="heavy" sz="4400" spc="-30">
                <a:uFill>
                  <a:solidFill>
                    <a:srgbClr val="000000"/>
                  </a:solidFill>
                </a:uFill>
              </a:rPr>
              <a:t>о</a:t>
            </a:r>
            <a:r>
              <a:rPr dirty="0" u="heavy" sz="4400" spc="-35">
                <a:uFill>
                  <a:solidFill>
                    <a:srgbClr val="000000"/>
                  </a:solidFill>
                </a:uFill>
              </a:rPr>
              <a:t>х</a:t>
            </a:r>
            <a:r>
              <a:rPr dirty="0" u="heavy" sz="4400" spc="-50">
                <a:uFill>
                  <a:solidFill>
                    <a:srgbClr val="000000"/>
                  </a:solidFill>
                </a:uFill>
              </a:rPr>
              <a:t>ими</a:t>
            </a:r>
            <a:r>
              <a:rPr dirty="0" u="heavy" sz="4400">
                <a:uFill>
                  <a:solidFill>
                    <a:srgbClr val="000000"/>
                  </a:solidFill>
                </a:uFill>
              </a:rPr>
              <a:t>я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959" y="1088136"/>
          <a:ext cx="11338560" cy="538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6480"/>
                <a:gridCol w="3026410"/>
                <a:gridCol w="3311525"/>
                <a:gridCol w="2569209"/>
              </a:tblGrid>
              <a:tr h="21396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just" marL="90805" marR="1117600">
                        <a:lnSpc>
                          <a:spcPct val="70000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Какое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значение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имеет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аскорбиновая </a:t>
                      </a:r>
                      <a:r>
                        <a:rPr dirty="0" sz="2000" spc="-4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кислота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во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время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пациентом </a:t>
                      </a:r>
                      <a:r>
                        <a:rPr dirty="0" sz="2000" spc="-4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препаратов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железа?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7C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2160"/>
                        </a:lnSpc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Больному,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страдающему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железодефицитной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 marR="234315">
                        <a:lnSpc>
                          <a:spcPts val="1920"/>
                        </a:lnSpc>
                        <a:spcBef>
                          <a:spcPts val="22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анемией,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врач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назначил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лекарственный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препарат </a:t>
                      </a:r>
                      <a:r>
                        <a:rPr dirty="0" sz="2000" spc="-4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ферро-фольгама,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содержащий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аскорбиновую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695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кислоту,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сульфат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железа,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фолиевую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кислоту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 marR="1056640">
                        <a:lnSpc>
                          <a:spcPts val="1920"/>
                        </a:lnSpc>
                        <a:spcBef>
                          <a:spcPts val="22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витамин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В12.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Какую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роль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данном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случае </a:t>
                      </a:r>
                      <a:r>
                        <a:rPr dirty="0" sz="2000" spc="-4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выполняет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аскорбиновая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кислота?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7C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6F7C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19505" indent="-306705">
                        <a:lnSpc>
                          <a:spcPct val="100000"/>
                        </a:lnSpc>
                        <a:buAutoNum type="alphaLcParenR"/>
                        <a:tabLst>
                          <a:tab pos="1119505" algn="l"/>
                        </a:tabLst>
                      </a:pPr>
                      <a:r>
                        <a:rPr dirty="0" sz="2400" spc="-15">
                          <a:latin typeface="Calibri"/>
                          <a:cs typeface="Calibri"/>
                        </a:rPr>
                        <a:t>ухудшает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усвоение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железа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12800" marR="468630">
                        <a:lnSpc>
                          <a:spcPct val="70000"/>
                        </a:lnSpc>
                        <a:spcBef>
                          <a:spcPts val="994"/>
                        </a:spcBef>
                        <a:buAutoNum type="alphaLcParenR"/>
                        <a:tabLst>
                          <a:tab pos="1133475" algn="l"/>
                        </a:tabLst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образует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железом</a:t>
                      </a:r>
                      <a:r>
                        <a:rPr dirty="0"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нерастворимый </a:t>
                      </a:r>
                      <a:r>
                        <a:rPr dirty="0" sz="2400" spc="-5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комплекс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102360" indent="-290195">
                        <a:lnSpc>
                          <a:spcPct val="100000"/>
                        </a:lnSpc>
                        <a:spcBef>
                          <a:spcPts val="145"/>
                        </a:spcBef>
                        <a:buAutoNum type="alphaLcParenR"/>
                        <a:tabLst>
                          <a:tab pos="1102995" algn="l"/>
                        </a:tabLst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депонирует</a:t>
                      </a:r>
                      <a:r>
                        <a:rPr dirty="0"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железо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12800" marR="102870">
                        <a:lnSpc>
                          <a:spcPct val="70000"/>
                        </a:lnSpc>
                        <a:spcBef>
                          <a:spcPts val="1000"/>
                        </a:spcBef>
                        <a:buAutoNum type="alphaLcParenR"/>
                        <a:tabLst>
                          <a:tab pos="1133475" algn="l"/>
                        </a:tabLst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улучшает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связывание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фолатов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с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гамма- </a:t>
                      </a:r>
                      <a:r>
                        <a:rPr dirty="0" sz="2400" spc="-5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глобулинами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12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e)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+улучшает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связывание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железа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7C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6F7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6834"/>
            <a:ext cx="10073005" cy="323088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2000" spc="-5">
                <a:latin typeface="Calibri"/>
                <a:cs typeface="Calibri"/>
              </a:rPr>
              <a:t>Пациент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сообщает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 </a:t>
            </a:r>
            <a:r>
              <a:rPr dirty="0" sz="2000" spc="-5">
                <a:latin typeface="Calibri"/>
                <a:cs typeface="Calibri"/>
              </a:rPr>
              <a:t>понижении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его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интереса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 </a:t>
            </a:r>
            <a:r>
              <a:rPr dirty="0" sz="2000" spc="-5">
                <a:latin typeface="Calibri"/>
                <a:cs typeface="Calibri"/>
              </a:rPr>
              <a:t>повседневной</a:t>
            </a:r>
            <a:r>
              <a:rPr dirty="0" sz="2000" spc="-10">
                <a:latin typeface="Calibri"/>
                <a:cs typeface="Calibri"/>
              </a:rPr>
              <a:t> деятельности,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которое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он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 spc="-5">
                <a:latin typeface="Calibri"/>
                <a:cs typeface="Calibri"/>
              </a:rPr>
              <a:t>ощущает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практически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постоянно;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 </a:t>
            </a:r>
            <a:r>
              <a:rPr dirty="0" sz="2000" spc="-5">
                <a:latin typeface="Calibri"/>
                <a:cs typeface="Calibri"/>
              </a:rPr>
              <a:t>потере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аппетита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веса,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расстройстве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сна,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сильной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слабости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чувстве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бесполезности/бессмысленности.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Эти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симптомы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являются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проявлением: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А</a:t>
            </a:r>
            <a:r>
              <a:rPr dirty="0" sz="2000" spc="-10">
                <a:latin typeface="Calibri"/>
                <a:cs typeface="Calibri"/>
              </a:rPr>
              <a:t> тревожного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расстройства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В.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пограничного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расстройства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личности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С.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Депрессии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25">
                <a:latin typeface="Calibri"/>
                <a:cs typeface="Calibri"/>
              </a:rPr>
              <a:t>D.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Неврастении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E.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Гипотиреоза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482" y="2743326"/>
            <a:ext cx="60007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 b="1">
                <a:latin typeface="Calibri"/>
                <a:cs typeface="Calibri"/>
              </a:rPr>
              <a:t>Тестовые</a:t>
            </a:r>
            <a:r>
              <a:rPr dirty="0" b="1">
                <a:latin typeface="Calibri"/>
                <a:cs typeface="Calibri"/>
              </a:rPr>
              <a:t> задания</a:t>
            </a:r>
            <a:r>
              <a:rPr dirty="0" spc="-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«Применение»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173736"/>
            <a:ext cx="1150620" cy="10850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9252" y="173736"/>
            <a:ext cx="1085088" cy="10850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495" y="600278"/>
            <a:ext cx="30441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554A3B"/>
                </a:solidFill>
              </a:rPr>
              <a:t>Применение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07320" cy="20643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82550" marR="280035">
              <a:lnSpc>
                <a:spcPts val="3020"/>
              </a:lnSpc>
              <a:spcBef>
                <a:spcPts val="480"/>
              </a:spcBef>
              <a:buSzPct val="96428"/>
              <a:buFont typeface="Arial"/>
              <a:buChar char="•"/>
              <a:tabLst>
                <a:tab pos="208279" algn="l"/>
              </a:tabLst>
            </a:pPr>
            <a:r>
              <a:rPr dirty="0" sz="2800" spc="-5">
                <a:latin typeface="Calibri"/>
                <a:cs typeface="Calibri"/>
              </a:rPr>
              <a:t>Применение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знаний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навыков</a:t>
            </a:r>
            <a:r>
              <a:rPr dirty="0" sz="2800" spc="-5">
                <a:latin typeface="Calibri"/>
                <a:cs typeface="Calibri"/>
              </a:rPr>
              <a:t> в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виде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клинического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мышления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для решения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клинических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ситуаций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22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Проблема</a:t>
            </a:r>
            <a:r>
              <a:rPr dirty="0" sz="2800" spc="-20">
                <a:latin typeface="Calibri"/>
                <a:cs typeface="Calibri"/>
              </a:rPr>
              <a:t> должна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быть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решаемой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21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Предсказание,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порядок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действий,решение</a:t>
            </a:r>
            <a:r>
              <a:rPr dirty="0" sz="2800" spc="-10">
                <a:latin typeface="Calibri"/>
                <a:cs typeface="Calibri"/>
              </a:rPr>
              <a:t> проблемы,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какое-либо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действие.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414" y="5072633"/>
            <a:ext cx="6141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СПОСОБНОСТЬ</a:t>
            </a:r>
            <a:r>
              <a:rPr dirty="0" u="heavy" sz="1800" spc="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РЕШИТЬ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НОВУЮ</a:t>
            </a:r>
            <a:r>
              <a:rPr dirty="0" u="heavy" sz="1800" spc="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ПРОБЛЕМУ</a:t>
            </a:r>
            <a:r>
              <a:rPr dirty="0" u="heavy" sz="1800" spc="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ИЛИ</a:t>
            </a:r>
            <a:r>
              <a:rPr dirty="0" u="heavy" sz="180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СИТУАЦИЮ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173736"/>
            <a:ext cx="1150620" cy="10850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9252" y="173736"/>
            <a:ext cx="1085088" cy="10850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204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Харак</a:t>
            </a:r>
            <a:r>
              <a:rPr dirty="0" sz="4400" spc="10"/>
              <a:t>т</a:t>
            </a:r>
            <a:r>
              <a:rPr dirty="0" sz="4400" spc="-5"/>
              <a:t>еристи</a:t>
            </a:r>
            <a:r>
              <a:rPr dirty="0" sz="4400" spc="5"/>
              <a:t>к</a:t>
            </a:r>
            <a:r>
              <a:rPr dirty="0" sz="4400"/>
              <a:t>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969500" cy="27133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Использовать</a:t>
            </a:r>
            <a:r>
              <a:rPr dirty="0" sz="2800" spc="-5">
                <a:latin typeface="Calibri"/>
                <a:cs typeface="Calibri"/>
              </a:rPr>
              <a:t> клиническую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ситуацию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Фокусировать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тестовые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задания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распространенных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241300" marR="88900">
              <a:lnSpc>
                <a:spcPts val="3020"/>
              </a:lnSpc>
              <a:spcBef>
                <a:spcPts val="215"/>
              </a:spcBef>
            </a:pPr>
            <a:r>
              <a:rPr dirty="0" sz="2800" spc="-10">
                <a:latin typeface="Calibri"/>
                <a:cs typeface="Calibri"/>
              </a:rPr>
              <a:t>потенциальных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проблемах,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избегать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маловероятных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(заумных)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случаев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Предлагайте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клинические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решения,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которые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можно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ожидать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хорошо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успевающего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экзаменуемого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798"/>
            <a:ext cx="3634104" cy="424751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 b="1">
                <a:latin typeface="Calibri"/>
                <a:cs typeface="Calibri"/>
              </a:rPr>
              <a:t>Характеристика:</a:t>
            </a:r>
            <a:endParaRPr sz="2000">
              <a:latin typeface="Calibri"/>
              <a:cs typeface="Calibri"/>
            </a:endParaRPr>
          </a:p>
          <a:p>
            <a:pPr marL="241300" marR="884555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умение использовать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изученный материал </a:t>
            </a:r>
            <a:r>
              <a:rPr dirty="0" sz="2000">
                <a:latin typeface="Calibri"/>
                <a:cs typeface="Calibri"/>
              </a:rPr>
              <a:t>в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конкретных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условиях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ситуациях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 b="1" i="1">
                <a:latin typeface="Calibri"/>
                <a:cs typeface="Calibri"/>
              </a:rPr>
              <a:t>Действия,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150"/>
              </a:spcBef>
            </a:pPr>
            <a:r>
              <a:rPr dirty="0" sz="2000" spc="-5" b="1" i="1">
                <a:latin typeface="Calibri"/>
                <a:cs typeface="Calibri"/>
              </a:rPr>
              <a:t>свидетельствующие </a:t>
            </a:r>
            <a:r>
              <a:rPr dirty="0" sz="2000" b="1" i="1">
                <a:latin typeface="Calibri"/>
                <a:cs typeface="Calibri"/>
              </a:rPr>
              <a:t>о </a:t>
            </a:r>
            <a:r>
              <a:rPr dirty="0" sz="2000" spc="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достижении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данного</a:t>
            </a:r>
            <a:r>
              <a:rPr dirty="0" sz="2000" spc="-3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уровня</a:t>
            </a:r>
            <a:r>
              <a:rPr dirty="0" sz="2000" spc="-5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: </a:t>
            </a:r>
            <a:r>
              <a:rPr dirty="0" sz="2000" spc="-434" b="1" i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применяет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клиническое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мышление</a:t>
            </a:r>
            <a:r>
              <a:rPr dirty="0" sz="2000" spc="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конкретных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10"/>
              </a:lnSpc>
            </a:pPr>
            <a:r>
              <a:rPr dirty="0" sz="2000">
                <a:latin typeface="Calibri"/>
                <a:cs typeface="Calibri"/>
              </a:rPr>
              <a:t>пра</a:t>
            </a:r>
            <a:r>
              <a:rPr dirty="0" sz="2000" spc="-5">
                <a:latin typeface="Calibri"/>
                <a:cs typeface="Calibri"/>
              </a:rPr>
              <a:t>кти</a:t>
            </a:r>
            <a:r>
              <a:rPr dirty="0" sz="2000" spc="-10">
                <a:latin typeface="Calibri"/>
                <a:cs typeface="Calibri"/>
              </a:rPr>
              <a:t>ч</a:t>
            </a:r>
            <a:r>
              <a:rPr dirty="0" sz="2000">
                <a:latin typeface="Calibri"/>
                <a:cs typeface="Calibri"/>
              </a:rPr>
              <a:t>ес</a:t>
            </a:r>
            <a:r>
              <a:rPr dirty="0" sz="2000" spc="-10">
                <a:latin typeface="Calibri"/>
                <a:cs typeface="Calibri"/>
              </a:rPr>
              <a:t>к</a:t>
            </a:r>
            <a:r>
              <a:rPr dirty="0" sz="2000">
                <a:latin typeface="Calibri"/>
                <a:cs typeface="Calibri"/>
              </a:rPr>
              <a:t>их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ситуац</a:t>
            </a:r>
            <a:r>
              <a:rPr dirty="0" sz="2000" spc="-10">
                <a:latin typeface="Calibri"/>
                <a:cs typeface="Calibri"/>
              </a:rPr>
              <a:t>и</a:t>
            </a:r>
            <a:r>
              <a:rPr dirty="0" sz="2000" spc="-5">
                <a:latin typeface="Calibri"/>
                <a:cs typeface="Calibri"/>
              </a:rPr>
              <a:t>я</a:t>
            </a:r>
            <a:r>
              <a:rPr dirty="0" sz="2000" spc="-10">
                <a:latin typeface="Calibri"/>
                <a:cs typeface="Calibri"/>
              </a:rPr>
              <a:t>х</a:t>
            </a:r>
            <a:r>
              <a:rPr dirty="0" sz="200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dirty="0" sz="2000" spc="-10">
                <a:latin typeface="Calibri"/>
                <a:cs typeface="Calibri"/>
              </a:rPr>
              <a:t>использует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понятия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 marR="657860">
              <a:lnSpc>
                <a:spcPts val="2160"/>
              </a:lnSpc>
              <a:spcBef>
                <a:spcPts val="155"/>
              </a:spcBef>
            </a:pPr>
            <a:r>
              <a:rPr dirty="0" sz="2000">
                <a:latin typeface="Calibri"/>
                <a:cs typeface="Calibri"/>
              </a:rPr>
              <a:t>принципы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клинических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ситуациях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173736"/>
            <a:ext cx="1150620" cy="10850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9252" y="173736"/>
            <a:ext cx="1085088" cy="10850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9197" y="1739010"/>
            <a:ext cx="190944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Активные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глаголы:</a:t>
            </a:r>
            <a:endParaRPr sz="1800">
              <a:latin typeface="Calibri"/>
              <a:cs typeface="Calibri"/>
            </a:endParaRPr>
          </a:p>
          <a:p>
            <a:pPr marL="12700" marR="7924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При</a:t>
            </a:r>
            <a:r>
              <a:rPr dirty="0" sz="1800" spc="-10">
                <a:latin typeface="Calibri"/>
                <a:cs typeface="Calibri"/>
              </a:rPr>
              <a:t>м</a:t>
            </a:r>
            <a:r>
              <a:rPr dirty="0" sz="1800">
                <a:latin typeface="Calibri"/>
                <a:cs typeface="Calibri"/>
              </a:rPr>
              <a:t>енить  </a:t>
            </a:r>
            <a:r>
              <a:rPr dirty="0" sz="1800" spc="-5">
                <a:latin typeface="Calibri"/>
                <a:cs typeface="Calibri"/>
              </a:rPr>
              <a:t>Оценить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Рассчитать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Изменить </a:t>
            </a:r>
            <a:r>
              <a:rPr dirty="0" sz="1800" spc="-5">
                <a:latin typeface="Calibri"/>
                <a:cs typeface="Calibri"/>
              </a:rPr>
              <a:t> Выбрать</a:t>
            </a:r>
            <a:endParaRPr sz="1800">
              <a:latin typeface="Calibri"/>
              <a:cs typeface="Calibri"/>
            </a:endParaRPr>
          </a:p>
          <a:p>
            <a:pPr marL="12700" marR="30797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Завершить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Конструировать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Прогно</a:t>
            </a:r>
            <a:r>
              <a:rPr dirty="0" sz="1800" spc="-10">
                <a:latin typeface="Calibri"/>
                <a:cs typeface="Calibri"/>
              </a:rPr>
              <a:t>з</a:t>
            </a:r>
            <a:r>
              <a:rPr dirty="0" sz="1800">
                <a:latin typeface="Calibri"/>
                <a:cs typeface="Calibri"/>
              </a:rPr>
              <a:t>ировать  </a:t>
            </a:r>
            <a:r>
              <a:rPr dirty="0" sz="1800" spc="-5">
                <a:latin typeface="Calibri"/>
                <a:cs typeface="Calibri"/>
              </a:rPr>
              <a:t>Разработать</a:t>
            </a:r>
            <a:endParaRPr sz="1800">
              <a:latin typeface="Calibri"/>
              <a:cs typeface="Calibri"/>
            </a:endParaRPr>
          </a:p>
          <a:p>
            <a:pPr marL="12700" marR="773430">
              <a:lnSpc>
                <a:spcPct val="100000"/>
              </a:lnSpc>
            </a:pPr>
            <a:r>
              <a:rPr dirty="0" sz="1800" spc="-65">
                <a:latin typeface="Calibri"/>
                <a:cs typeface="Calibri"/>
              </a:rPr>
              <a:t>У</a:t>
            </a:r>
            <a:r>
              <a:rPr dirty="0" sz="1800">
                <a:latin typeface="Calibri"/>
                <a:cs typeface="Calibri"/>
              </a:rPr>
              <a:t>п</a:t>
            </a:r>
            <a:r>
              <a:rPr dirty="0" sz="1800" spc="-15">
                <a:latin typeface="Calibri"/>
                <a:cs typeface="Calibri"/>
              </a:rPr>
              <a:t>о</a:t>
            </a:r>
            <a:r>
              <a:rPr dirty="0" sz="1800" spc="-5">
                <a:latin typeface="Calibri"/>
                <a:cs typeface="Calibri"/>
              </a:rPr>
              <a:t>тр</a:t>
            </a:r>
            <a:r>
              <a:rPr dirty="0" sz="1800">
                <a:latin typeface="Calibri"/>
                <a:cs typeface="Calibri"/>
              </a:rPr>
              <a:t>ебить  </a:t>
            </a:r>
            <a:r>
              <a:rPr dirty="0" sz="1800" spc="-5">
                <a:latin typeface="Calibri"/>
                <a:cs typeface="Calibri"/>
              </a:rPr>
              <a:t>Решить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3481" y="2015490"/>
            <a:ext cx="175768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99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-25">
                <a:latin typeface="Calibri"/>
                <a:cs typeface="Calibri"/>
              </a:rPr>
              <a:t>с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л</a:t>
            </a:r>
            <a:r>
              <a:rPr dirty="0" sz="1800" spc="-20">
                <a:latin typeface="Calibri"/>
                <a:cs typeface="Calibri"/>
              </a:rPr>
              <a:t>е</a:t>
            </a:r>
            <a:r>
              <a:rPr dirty="0" sz="1800" spc="-10">
                <a:latin typeface="Calibri"/>
                <a:cs typeface="Calibri"/>
              </a:rPr>
              <a:t>д</a:t>
            </a:r>
            <a:r>
              <a:rPr dirty="0" sz="1800" spc="-5">
                <a:latin typeface="Calibri"/>
                <a:cs typeface="Calibri"/>
              </a:rPr>
              <a:t>овать  </a:t>
            </a:r>
            <a:r>
              <a:rPr dirty="0" sz="1800" spc="-10">
                <a:latin typeface="Calibri"/>
                <a:cs typeface="Calibri"/>
              </a:rPr>
              <a:t>Предсказать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Моделировать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М</a:t>
            </a:r>
            <a:r>
              <a:rPr dirty="0" sz="1800" spc="-55">
                <a:latin typeface="Calibri"/>
                <a:cs typeface="Calibri"/>
              </a:rPr>
              <a:t>о</a:t>
            </a:r>
            <a:r>
              <a:rPr dirty="0" sz="1800" spc="-5">
                <a:latin typeface="Calibri"/>
                <a:cs typeface="Calibri"/>
              </a:rPr>
              <a:t>дифи</a:t>
            </a:r>
            <a:r>
              <a:rPr dirty="0" sz="1800" spc="-10">
                <a:latin typeface="Calibri"/>
                <a:cs typeface="Calibri"/>
              </a:rPr>
              <a:t>ц</a:t>
            </a:r>
            <a:r>
              <a:rPr dirty="0" sz="1800">
                <a:latin typeface="Calibri"/>
                <a:cs typeface="Calibri"/>
              </a:rPr>
              <a:t>ировать</a:t>
            </a:r>
            <a:endParaRPr sz="1800">
              <a:latin typeface="Calibri"/>
              <a:cs typeface="Calibri"/>
            </a:endParaRPr>
          </a:p>
          <a:p>
            <a:pPr marL="12700" marR="35369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Использовать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Применить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Подготовить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Планировать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Выбрать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Создать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2523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551670" cy="25006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Какая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область</a:t>
            </a:r>
            <a:r>
              <a:rPr dirty="0" sz="2800" spc="-10">
                <a:latin typeface="Calibri"/>
                <a:cs typeface="Calibri"/>
              </a:rPr>
              <a:t> кровоснабжается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посредством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задней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нижней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мозжечковой</a:t>
            </a:r>
            <a:r>
              <a:rPr dirty="0" sz="2800" spc="-10">
                <a:latin typeface="Calibri"/>
                <a:cs typeface="Calibri"/>
              </a:rPr>
              <a:t> артерии?</a:t>
            </a:r>
            <a:endParaRPr sz="2800">
              <a:latin typeface="Calibri"/>
              <a:cs typeface="Calibri"/>
            </a:endParaRPr>
          </a:p>
          <a:p>
            <a:pPr marL="241300" marR="193040" indent="-229235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У 62-х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летнего</a:t>
            </a:r>
            <a:r>
              <a:rPr dirty="0" sz="2800" spc="-5">
                <a:latin typeface="Calibri"/>
                <a:cs typeface="Calibri"/>
              </a:rPr>
              <a:t> мужчины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развилась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левосторонняя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атаксия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конечностей,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синдром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Горнера,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нистагм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потеря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болевой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температурной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чувствительности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лице.</a:t>
            </a:r>
            <a:r>
              <a:rPr dirty="0" sz="2800" spc="-5">
                <a:latin typeface="Calibri"/>
                <a:cs typeface="Calibri"/>
              </a:rPr>
              <a:t> В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какой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артерии </a:t>
            </a:r>
            <a:r>
              <a:rPr dirty="0" sz="2800" spc="-5">
                <a:latin typeface="Calibri"/>
                <a:cs typeface="Calibri"/>
              </a:rPr>
              <a:t> вероятнее </a:t>
            </a:r>
            <a:r>
              <a:rPr dirty="0" sz="2800" spc="-10">
                <a:latin typeface="Calibri"/>
                <a:cs typeface="Calibri"/>
              </a:rPr>
              <a:t>всего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наблюдается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окклюзия?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2638"/>
            <a:ext cx="10288270" cy="464883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5080" indent="-229235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1.Женщина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67 </a:t>
            </a:r>
            <a:r>
              <a:rPr dirty="0" sz="2400" spc="-35">
                <a:latin typeface="Calibri"/>
                <a:cs typeface="Calibri"/>
              </a:rPr>
              <a:t>лет,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работающая</a:t>
            </a:r>
            <a:r>
              <a:rPr dirty="0" sz="2400">
                <a:latin typeface="Calibri"/>
                <a:cs typeface="Calibri"/>
              </a:rPr>
              <a:t> в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регистратуре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ЦСМ,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время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работы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упала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из-за </a:t>
            </a:r>
            <a:r>
              <a:rPr dirty="0" sz="2400">
                <a:latin typeface="Calibri"/>
                <a:cs typeface="Calibri"/>
              </a:rPr>
              <a:t>внезапно </a:t>
            </a:r>
            <a:r>
              <a:rPr dirty="0" sz="2400" spc="-5">
                <a:latin typeface="Calibri"/>
                <a:cs typeface="Calibri"/>
              </a:rPr>
              <a:t>развившейся слабости </a:t>
            </a:r>
            <a:r>
              <a:rPr dirty="0" sz="2400">
                <a:latin typeface="Calibri"/>
                <a:cs typeface="Calibri"/>
              </a:rPr>
              <a:t>в </a:t>
            </a:r>
            <a:r>
              <a:rPr dirty="0" sz="2400" spc="-5">
                <a:latin typeface="Calibri"/>
                <a:cs typeface="Calibri"/>
              </a:rPr>
              <a:t>левых конечностях. </a:t>
            </a:r>
            <a:r>
              <a:rPr dirty="0" sz="2400" spc="-10">
                <a:latin typeface="Calibri"/>
                <a:cs typeface="Calibri"/>
              </a:rPr>
              <a:t>Осмотревший </a:t>
            </a:r>
            <a:r>
              <a:rPr dirty="0" sz="2400">
                <a:latin typeface="Calibri"/>
                <a:cs typeface="Calibri"/>
              </a:rPr>
              <a:t>ее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семейный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врач-коллега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выявил </a:t>
            </a:r>
            <a:r>
              <a:rPr dirty="0" sz="2400" spc="-5">
                <a:latin typeface="Calibri"/>
                <a:cs typeface="Calibri"/>
              </a:rPr>
              <a:t>левосторонний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гемипарез, снижение</a:t>
            </a:r>
            <a:endParaRPr sz="2400">
              <a:latin typeface="Calibri"/>
              <a:cs typeface="Calibri"/>
            </a:endParaRPr>
          </a:p>
          <a:p>
            <a:pPr marL="241300" marR="38735">
              <a:lnSpc>
                <a:spcPts val="2590"/>
              </a:lnSpc>
              <a:spcBef>
                <a:spcPts val="40"/>
              </a:spcBef>
            </a:pPr>
            <a:r>
              <a:rPr dirty="0" sz="2400" spc="-10">
                <a:latin typeface="Calibri"/>
                <a:cs typeface="Calibri"/>
              </a:rPr>
              <a:t>чувствительности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левой </a:t>
            </a:r>
            <a:r>
              <a:rPr dirty="0" sz="2400" spc="-15">
                <a:latin typeface="Calibri"/>
                <a:cs typeface="Calibri"/>
              </a:rPr>
              <a:t>половине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туловища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гемианопсию.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анамнеза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выяснилось, </a:t>
            </a:r>
            <a:r>
              <a:rPr dirty="0" sz="2400" spc="-10">
                <a:latin typeface="Calibri"/>
                <a:cs typeface="Calibri"/>
              </a:rPr>
              <a:t>что </a:t>
            </a:r>
            <a:r>
              <a:rPr dirty="0" sz="2400" spc="-5">
                <a:latin typeface="Calibri"/>
                <a:cs typeface="Calibri"/>
              </a:rPr>
              <a:t>женщина </a:t>
            </a:r>
            <a:r>
              <a:rPr dirty="0" sz="2400">
                <a:latin typeface="Calibri"/>
                <a:cs typeface="Calibri"/>
              </a:rPr>
              <a:t>страдает </a:t>
            </a:r>
            <a:r>
              <a:rPr dirty="0" sz="2400" spc="-15">
                <a:latin typeface="Calibri"/>
                <a:cs typeface="Calibri"/>
              </a:rPr>
              <a:t>кардиомиопатией, </a:t>
            </a:r>
            <a:r>
              <a:rPr dirty="0" sz="2400" spc="-5">
                <a:latin typeface="Calibri"/>
                <a:cs typeface="Calibri"/>
              </a:rPr>
              <a:t>имеет нарушение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ритма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виде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фибрилляции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предсердий,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 </a:t>
            </a:r>
            <a:r>
              <a:rPr dirty="0" sz="2400" spc="-5">
                <a:latin typeface="Calibri"/>
                <a:cs typeface="Calibri"/>
              </a:rPr>
              <a:t>течении </a:t>
            </a:r>
            <a:r>
              <a:rPr dirty="0" sz="2400">
                <a:latin typeface="Calibri"/>
                <a:cs typeface="Calibri"/>
              </a:rPr>
              <a:t>10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лет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страдает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dirty="0" sz="2400" spc="-5">
                <a:latin typeface="Calibri"/>
                <a:cs typeface="Calibri"/>
              </a:rPr>
              <a:t>артериальной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гипертензией.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Какое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заболевание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должен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заподозрить </a:t>
            </a:r>
            <a:r>
              <a:rPr dirty="0" sz="2400">
                <a:latin typeface="Calibri"/>
                <a:cs typeface="Calibri"/>
              </a:rPr>
              <a:t>врач?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5">
                <a:latin typeface="Calibri"/>
                <a:cs typeface="Calibri"/>
              </a:rPr>
              <a:t>А.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Транзиторная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ишемическая </a:t>
            </a:r>
            <a:r>
              <a:rPr dirty="0" sz="2400" spc="-15">
                <a:latin typeface="Calibri"/>
                <a:cs typeface="Calibri"/>
              </a:rPr>
              <a:t>атака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В.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Геморрагический </a:t>
            </a:r>
            <a:r>
              <a:rPr dirty="0" sz="2400" spc="-25">
                <a:latin typeface="Calibri"/>
                <a:cs typeface="Calibri"/>
              </a:rPr>
              <a:t>инсульт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С.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Разрыв </a:t>
            </a:r>
            <a:r>
              <a:rPr dirty="0" sz="2400" spc="-5">
                <a:latin typeface="Calibri"/>
                <a:cs typeface="Calibri"/>
              </a:rPr>
              <a:t>аневризмы </a:t>
            </a:r>
            <a:r>
              <a:rPr dirty="0" sz="2400" spc="-20">
                <a:latin typeface="Calibri"/>
                <a:cs typeface="Calibri"/>
              </a:rPr>
              <a:t>сосуда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головного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мозга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35">
                <a:latin typeface="Calibri"/>
                <a:cs typeface="Calibri"/>
              </a:rPr>
              <a:t>D.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Ишемический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инсульт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E.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Осложненный гипертонический криз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99438"/>
            <a:ext cx="7917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Матрица-расширенный</a:t>
            </a:r>
            <a:r>
              <a:rPr dirty="0" spc="-90"/>
              <a:t> </a:t>
            </a:r>
            <a:r>
              <a:rPr dirty="0" spc="-20"/>
              <a:t>план,</a:t>
            </a:r>
            <a:r>
              <a:rPr dirty="0" spc="-75"/>
              <a:t> </a:t>
            </a:r>
            <a:r>
              <a:rPr dirty="0" spc="-15"/>
              <a:t>где</a:t>
            </a:r>
            <a:r>
              <a:rPr dirty="0" spc="-80"/>
              <a:t> </a:t>
            </a:r>
            <a:r>
              <a:rPr dirty="0" spc="-25"/>
              <a:t>фиксируются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412898"/>
            <a:ext cx="7782559" cy="2069464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Все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разделы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дисциплины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Объем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материала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Когнитивный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уровень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(степень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сложности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тестов)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Процентное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соотношение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заданий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тестах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312420"/>
            <a:ext cx="1272540" cy="850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19" y="0"/>
            <a:ext cx="1441703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16353"/>
            <a:ext cx="2521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Паническое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расстройство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190953"/>
            <a:ext cx="3606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  <a:tab pos="1336675" algn="l"/>
                <a:tab pos="2005964" algn="l"/>
                <a:tab pos="2479040" algn="l"/>
              </a:tabLst>
            </a:pPr>
            <a:r>
              <a:rPr dirty="0" sz="1800" spc="-10">
                <a:latin typeface="Calibri"/>
                <a:cs typeface="Calibri"/>
              </a:rPr>
              <a:t>Женщина	</a:t>
            </a:r>
            <a:r>
              <a:rPr dirty="0" sz="1800">
                <a:latin typeface="Calibri"/>
                <a:cs typeface="Calibri"/>
              </a:rPr>
              <a:t>25-ти	</a:t>
            </a:r>
            <a:r>
              <a:rPr dirty="0" sz="1800" spc="-5">
                <a:latin typeface="Calibri"/>
                <a:cs typeface="Calibri"/>
              </a:rPr>
              <a:t>лет	обратилась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898" y="2190953"/>
            <a:ext cx="6619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977265" algn="l"/>
                <a:tab pos="1242695" algn="l"/>
                <a:tab pos="1929764" algn="l"/>
                <a:tab pos="2179955" algn="l"/>
                <a:tab pos="3344545" algn="l"/>
                <a:tab pos="3729990" algn="l"/>
                <a:tab pos="5179060" algn="l"/>
              </a:tabLst>
            </a:pPr>
            <a:r>
              <a:rPr dirty="0" cap="small" sz="1800" spc="45">
                <a:latin typeface="Calibri"/>
                <a:cs typeface="Calibri"/>
              </a:rPr>
              <a:t>к</a:t>
            </a:r>
            <a:r>
              <a:rPr dirty="0" sz="1800" spc="45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врачу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 spc="-15">
                <a:latin typeface="Calibri"/>
                <a:cs typeface="Calibri"/>
              </a:rPr>
              <a:t>в</a:t>
            </a:r>
            <a:r>
              <a:rPr dirty="0" sz="1800" spc="-5">
                <a:latin typeface="Calibri"/>
                <a:cs typeface="Calibri"/>
              </a:rPr>
              <a:t>я</a:t>
            </a:r>
            <a:r>
              <a:rPr dirty="0" sz="1800" spc="-10">
                <a:latin typeface="Calibri"/>
                <a:cs typeface="Calibri"/>
              </a:rPr>
              <a:t>з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35">
                <a:latin typeface="Calibri"/>
                <a:cs typeface="Calibri"/>
              </a:rPr>
              <a:t>ж</a:t>
            </a:r>
            <a:r>
              <a:rPr dirty="0" sz="1800">
                <a:latin typeface="Calibri"/>
                <a:cs typeface="Calibri"/>
              </a:rPr>
              <a:t>ал</a:t>
            </a:r>
            <a:r>
              <a:rPr dirty="0" sz="1800" spc="-5">
                <a:latin typeface="Calibri"/>
                <a:cs typeface="Calibri"/>
              </a:rPr>
              <a:t>оба</a:t>
            </a:r>
            <a:r>
              <a:rPr dirty="0" sz="1800" spc="-10">
                <a:latin typeface="Calibri"/>
                <a:cs typeface="Calibri"/>
              </a:rPr>
              <a:t>м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">
                <a:latin typeface="Calibri"/>
                <a:cs typeface="Calibri"/>
              </a:rPr>
              <a:t>н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по</a:t>
            </a:r>
            <a:r>
              <a:rPr dirty="0" sz="1800" spc="5">
                <a:latin typeface="Calibri"/>
                <a:cs typeface="Calibri"/>
              </a:rPr>
              <a:t>в</a:t>
            </a:r>
            <a:r>
              <a:rPr dirty="0" sz="1800">
                <a:latin typeface="Calibri"/>
                <a:cs typeface="Calibri"/>
              </a:rPr>
              <a:t>ы</a:t>
            </a:r>
            <a:r>
              <a:rPr dirty="0" sz="1800" spc="-10">
                <a:latin typeface="Calibri"/>
                <a:cs typeface="Calibri"/>
              </a:rPr>
              <a:t>ш</a:t>
            </a:r>
            <a:r>
              <a:rPr dirty="0" sz="1800">
                <a:latin typeface="Calibri"/>
                <a:cs typeface="Calibri"/>
              </a:rPr>
              <a:t>ен</a:t>
            </a:r>
            <a:r>
              <a:rPr dirty="0" sz="1800" spc="-5">
                <a:latin typeface="Calibri"/>
                <a:cs typeface="Calibri"/>
              </a:rPr>
              <a:t>н</a:t>
            </a:r>
            <a:r>
              <a:rPr dirty="0" sz="1800">
                <a:latin typeface="Calibri"/>
                <a:cs typeface="Calibri"/>
              </a:rPr>
              <a:t>ую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у</a:t>
            </a:r>
            <a:r>
              <a:rPr dirty="0" sz="1800" spc="-15">
                <a:latin typeface="Calibri"/>
                <a:cs typeface="Calibri"/>
              </a:rPr>
              <a:t>т</a:t>
            </a:r>
            <a:r>
              <a:rPr dirty="0" sz="1800" spc="5">
                <a:latin typeface="Calibri"/>
                <a:cs typeface="Calibri"/>
              </a:rPr>
              <a:t>о</a:t>
            </a:r>
            <a:r>
              <a:rPr dirty="0" sz="1800" spc="-10">
                <a:latin typeface="Calibri"/>
                <a:cs typeface="Calibri"/>
              </a:rPr>
              <a:t>м</a:t>
            </a:r>
            <a:r>
              <a:rPr dirty="0" sz="1800" spc="-5">
                <a:latin typeface="Calibri"/>
                <a:cs typeface="Calibri"/>
              </a:rPr>
              <a:t>ля</a:t>
            </a:r>
            <a:r>
              <a:rPr dirty="0" sz="1800" spc="-10">
                <a:latin typeface="Calibri"/>
                <a:cs typeface="Calibri"/>
              </a:rPr>
              <a:t>ем</a:t>
            </a:r>
            <a:r>
              <a:rPr dirty="0" sz="1800" spc="-5">
                <a:latin typeface="Calibri"/>
                <a:cs typeface="Calibri"/>
              </a:rPr>
              <a:t>о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 spc="-5">
                <a:latin typeface="Calibri"/>
                <a:cs typeface="Calibri"/>
              </a:rPr>
              <a:t>т</a:t>
            </a:r>
            <a:r>
              <a:rPr dirty="0" sz="1800" spc="-10">
                <a:latin typeface="Calibri"/>
                <a:cs typeface="Calibri"/>
              </a:rPr>
              <a:t>ь</a:t>
            </a:r>
            <a:r>
              <a:rPr dirty="0" sz="180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algn="just" marL="241300" marR="5080">
              <a:lnSpc>
                <a:spcPct val="90000"/>
              </a:lnSpc>
              <a:spcBef>
                <a:spcPts val="315"/>
              </a:spcBef>
            </a:pPr>
            <a:r>
              <a:rPr dirty="0" spc="-10"/>
              <a:t>периодическое сердцебиение </a:t>
            </a:r>
            <a:r>
              <a:rPr dirty="0"/>
              <a:t>и </a:t>
            </a:r>
            <a:r>
              <a:rPr dirty="0" spc="-10"/>
              <a:t>ощущение </a:t>
            </a:r>
            <a:r>
              <a:rPr dirty="0"/>
              <a:t>нехватки </a:t>
            </a:r>
            <a:r>
              <a:rPr dirty="0" spc="-10"/>
              <a:t>воздуха. Поводом </a:t>
            </a:r>
            <a:r>
              <a:rPr dirty="0" spc="-5"/>
              <a:t>обращения послужил </a:t>
            </a:r>
            <a:r>
              <a:rPr dirty="0"/>
              <a:t>приступ, </a:t>
            </a:r>
            <a:r>
              <a:rPr dirty="0" spc="5"/>
              <a:t> </a:t>
            </a:r>
            <a:r>
              <a:rPr dirty="0" spc="-5"/>
              <a:t>накануне</a:t>
            </a:r>
            <a:r>
              <a:rPr dirty="0"/>
              <a:t> </a:t>
            </a:r>
            <a:r>
              <a:rPr dirty="0" spc="-5"/>
              <a:t>вечером.</a:t>
            </a:r>
            <a:r>
              <a:rPr dirty="0"/>
              <a:t> </a:t>
            </a:r>
            <a:r>
              <a:rPr dirty="0" spc="-5"/>
              <a:t>Приступу</a:t>
            </a:r>
            <a:r>
              <a:rPr dirty="0"/>
              <a:t> </a:t>
            </a:r>
            <a:r>
              <a:rPr dirty="0" spc="-5"/>
              <a:t>предшествовала</a:t>
            </a:r>
            <a:r>
              <a:rPr dirty="0"/>
              <a:t> </a:t>
            </a:r>
            <a:r>
              <a:rPr dirty="0" spc="-5"/>
              <a:t>тревога</a:t>
            </a:r>
            <a:r>
              <a:rPr dirty="0"/>
              <a:t> и</a:t>
            </a:r>
            <a:r>
              <a:rPr dirty="0" spc="5"/>
              <a:t> </a:t>
            </a:r>
            <a:r>
              <a:rPr dirty="0" spc="-15"/>
              <a:t>головная</a:t>
            </a:r>
            <a:r>
              <a:rPr dirty="0" spc="-10"/>
              <a:t> боль,</a:t>
            </a:r>
            <a:r>
              <a:rPr dirty="0" spc="-5"/>
              <a:t> </a:t>
            </a:r>
            <a:r>
              <a:rPr dirty="0"/>
              <a:t>а</a:t>
            </a:r>
            <a:r>
              <a:rPr dirty="0" spc="5"/>
              <a:t> </a:t>
            </a:r>
            <a:r>
              <a:rPr dirty="0" spc="-10"/>
              <a:t>затем</a:t>
            </a:r>
            <a:r>
              <a:rPr dirty="0" spc="-5"/>
              <a:t> развился </a:t>
            </a:r>
            <a:r>
              <a:rPr dirty="0"/>
              <a:t> </a:t>
            </a:r>
            <a:r>
              <a:rPr dirty="0" spc="-10"/>
              <a:t>ознобоподобный </a:t>
            </a:r>
            <a:r>
              <a:rPr dirty="0" spc="-5"/>
              <a:t>тремор, сердцебиение (ЧСС-110 </a:t>
            </a:r>
            <a:r>
              <a:rPr dirty="0"/>
              <a:t>в 1 мин.), </a:t>
            </a:r>
            <a:r>
              <a:rPr dirty="0" spc="-15"/>
              <a:t>похолодание </a:t>
            </a:r>
            <a:r>
              <a:rPr dirty="0" spc="-10"/>
              <a:t>конечностей, </a:t>
            </a:r>
            <a:r>
              <a:rPr dirty="0"/>
              <a:t>повысилось АД </a:t>
            </a:r>
            <a:r>
              <a:rPr dirty="0" spc="5"/>
              <a:t> </a:t>
            </a:r>
            <a:r>
              <a:rPr dirty="0" spc="-5"/>
              <a:t>до</a:t>
            </a:r>
            <a:r>
              <a:rPr dirty="0"/>
              <a:t> </a:t>
            </a:r>
            <a:r>
              <a:rPr dirty="0" spc="-5"/>
              <a:t>150/90</a:t>
            </a:r>
            <a:r>
              <a:rPr dirty="0"/>
              <a:t> </a:t>
            </a:r>
            <a:r>
              <a:rPr dirty="0" spc="-20"/>
              <a:t>мм.рт.ст.,</a:t>
            </a:r>
            <a:r>
              <a:rPr dirty="0" spc="370"/>
              <a:t> </a:t>
            </a:r>
            <a:r>
              <a:rPr dirty="0"/>
              <a:t>возник</a:t>
            </a:r>
            <a:r>
              <a:rPr dirty="0" spc="5"/>
              <a:t> </a:t>
            </a:r>
            <a:r>
              <a:rPr dirty="0" spc="-5"/>
              <a:t>страх</a:t>
            </a:r>
            <a:r>
              <a:rPr dirty="0"/>
              <a:t> </a:t>
            </a:r>
            <a:r>
              <a:rPr dirty="0" spc="-5"/>
              <a:t>смерти,</a:t>
            </a:r>
            <a:r>
              <a:rPr dirty="0"/>
              <a:t> </a:t>
            </a:r>
            <a:r>
              <a:rPr dirty="0" spc="-5"/>
              <a:t>ощущение</a:t>
            </a:r>
            <a:r>
              <a:rPr dirty="0"/>
              <a:t> </a:t>
            </a:r>
            <a:r>
              <a:rPr dirty="0" spc="-5"/>
              <a:t>нереальности</a:t>
            </a:r>
            <a:r>
              <a:rPr dirty="0"/>
              <a:t> </a:t>
            </a:r>
            <a:r>
              <a:rPr dirty="0" spc="-15"/>
              <a:t>происходящего,</a:t>
            </a:r>
            <a:r>
              <a:rPr dirty="0" spc="-10"/>
              <a:t> </a:t>
            </a:r>
            <a:r>
              <a:rPr dirty="0" spc="-5"/>
              <a:t>приступ </a:t>
            </a:r>
            <a:r>
              <a:rPr dirty="0"/>
              <a:t> </a:t>
            </a:r>
            <a:r>
              <a:rPr dirty="0" spc="-15"/>
              <a:t>продолжался</a:t>
            </a:r>
            <a:r>
              <a:rPr dirty="0" spc="-10"/>
              <a:t> несколько</a:t>
            </a:r>
            <a:r>
              <a:rPr dirty="0" spc="-5"/>
              <a:t> минут</a:t>
            </a:r>
            <a:r>
              <a:rPr dirty="0"/>
              <a:t> и</a:t>
            </a:r>
            <a:r>
              <a:rPr dirty="0" spc="5"/>
              <a:t> </a:t>
            </a:r>
            <a:r>
              <a:rPr dirty="0" spc="-5"/>
              <a:t>разрешился</a:t>
            </a:r>
            <a:r>
              <a:rPr dirty="0"/>
              <a:t> </a:t>
            </a:r>
            <a:r>
              <a:rPr dirty="0" spc="-10"/>
              <a:t>самостоятельно.</a:t>
            </a:r>
            <a:r>
              <a:rPr dirty="0" spc="-5"/>
              <a:t> </a:t>
            </a:r>
            <a:r>
              <a:rPr dirty="0" spc="-10"/>
              <a:t>Обследование</a:t>
            </a:r>
            <a:r>
              <a:rPr dirty="0" spc="-5"/>
              <a:t> </a:t>
            </a:r>
            <a:r>
              <a:rPr dirty="0"/>
              <a:t>выявило</a:t>
            </a:r>
            <a:r>
              <a:rPr dirty="0" spc="5"/>
              <a:t> </a:t>
            </a:r>
            <a:r>
              <a:rPr dirty="0" spc="-5"/>
              <a:t>небольшую </a:t>
            </a:r>
            <a:r>
              <a:rPr dirty="0"/>
              <a:t> </a:t>
            </a:r>
            <a:r>
              <a:rPr dirty="0" spc="-5"/>
              <a:t>асимметрию </a:t>
            </a:r>
            <a:r>
              <a:rPr dirty="0" spc="15"/>
              <a:t>АД, </a:t>
            </a:r>
            <a:r>
              <a:rPr dirty="0"/>
              <a:t>акрогипергидроз и </a:t>
            </a:r>
            <a:r>
              <a:rPr dirty="0" spc="-5"/>
              <a:t>акрогипотермию. </a:t>
            </a:r>
            <a:r>
              <a:rPr dirty="0"/>
              <a:t>ЭКГ в </a:t>
            </a:r>
            <a:r>
              <a:rPr dirty="0" spc="-10"/>
              <a:t>пределах </a:t>
            </a:r>
            <a:r>
              <a:rPr dirty="0"/>
              <a:t>нормы. </a:t>
            </a:r>
            <a:r>
              <a:rPr dirty="0" spc="-5"/>
              <a:t>Неврологический </a:t>
            </a:r>
            <a:r>
              <a:rPr dirty="0" spc="-10"/>
              <a:t>статус </a:t>
            </a:r>
            <a:r>
              <a:rPr dirty="0" spc="-5"/>
              <a:t> </a:t>
            </a:r>
            <a:r>
              <a:rPr dirty="0"/>
              <a:t>без</a:t>
            </a:r>
            <a:r>
              <a:rPr dirty="0" spc="10"/>
              <a:t> </a:t>
            </a:r>
            <a:r>
              <a:rPr dirty="0" spc="-5"/>
              <a:t>особенностей.</a:t>
            </a:r>
            <a:r>
              <a:rPr dirty="0" spc="25"/>
              <a:t> </a:t>
            </a:r>
            <a:r>
              <a:rPr dirty="0" spc="-15"/>
              <a:t>Поставьте</a:t>
            </a:r>
            <a:r>
              <a:rPr dirty="0" spc="40"/>
              <a:t> </a:t>
            </a:r>
            <a:r>
              <a:rPr dirty="0" spc="-10"/>
              <a:t>предположительный</a:t>
            </a:r>
            <a:r>
              <a:rPr dirty="0"/>
              <a:t> </a:t>
            </a:r>
            <a:r>
              <a:rPr dirty="0" spc="-5"/>
              <a:t>клинический</a:t>
            </a:r>
            <a:r>
              <a:rPr dirty="0" spc="15"/>
              <a:t> </a:t>
            </a:r>
            <a:r>
              <a:rPr dirty="0" spc="-5"/>
              <a:t>диагноз.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/>
              <a:t>А</a:t>
            </a:r>
            <a:r>
              <a:rPr dirty="0" spc="-5"/>
              <a:t> Динамическое</a:t>
            </a:r>
            <a:r>
              <a:rPr dirty="0" spc="20"/>
              <a:t> </a:t>
            </a:r>
            <a:r>
              <a:rPr dirty="0" spc="-5"/>
              <a:t>нарушение</a:t>
            </a:r>
            <a:r>
              <a:rPr dirty="0" spc="5"/>
              <a:t> </a:t>
            </a:r>
            <a:r>
              <a:rPr dirty="0" spc="-10"/>
              <a:t>мозгового</a:t>
            </a:r>
            <a:r>
              <a:rPr dirty="0" spc="15"/>
              <a:t> </a:t>
            </a:r>
            <a:r>
              <a:rPr dirty="0" spc="-5"/>
              <a:t>кровообращения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/>
              <a:t>В.</a:t>
            </a:r>
            <a:r>
              <a:rPr dirty="0" spc="-20"/>
              <a:t> Гипогликемическое</a:t>
            </a:r>
            <a:r>
              <a:rPr dirty="0" spc="10"/>
              <a:t> </a:t>
            </a:r>
            <a:r>
              <a:rPr dirty="0" spc="-10"/>
              <a:t>состояние</a:t>
            </a: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pc="-5"/>
              <a:t>С.</a:t>
            </a:r>
            <a:r>
              <a:rPr dirty="0" spc="-15"/>
              <a:t> </a:t>
            </a:r>
            <a:r>
              <a:rPr dirty="0" spc="-5"/>
              <a:t>Неосложненный</a:t>
            </a:r>
            <a:r>
              <a:rPr dirty="0" spc="10"/>
              <a:t> </a:t>
            </a:r>
            <a:r>
              <a:rPr dirty="0" spc="-5"/>
              <a:t>гипертонический</a:t>
            </a:r>
            <a:r>
              <a:rPr dirty="0" spc="30"/>
              <a:t> </a:t>
            </a:r>
            <a:r>
              <a:rPr dirty="0"/>
              <a:t>криз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pc="-20"/>
              <a:t>D.</a:t>
            </a:r>
            <a:r>
              <a:rPr dirty="0" spc="-30"/>
              <a:t> </a:t>
            </a:r>
            <a:r>
              <a:rPr dirty="0" spc="-5"/>
              <a:t>Паническая атака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pc="-5"/>
              <a:t>E. </a:t>
            </a:r>
            <a:r>
              <a:rPr dirty="0" spc="-15"/>
              <a:t>Бессудорожная</a:t>
            </a:r>
            <a:r>
              <a:rPr dirty="0"/>
              <a:t> форма</a:t>
            </a:r>
            <a:r>
              <a:rPr dirty="0" spc="-10"/>
              <a:t> </a:t>
            </a:r>
            <a:r>
              <a:rPr dirty="0" spc="-5"/>
              <a:t>эпилепсии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11782"/>
            <a:ext cx="10361295" cy="384873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приемный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покой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хирургического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отделения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поступил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мальчик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15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лет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жалобами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на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схваткообразную </a:t>
            </a:r>
            <a:r>
              <a:rPr dirty="0" sz="2000" spc="-10">
                <a:latin typeface="Calibri"/>
                <a:cs typeface="Calibri"/>
              </a:rPr>
              <a:t>боль </a:t>
            </a:r>
            <a:r>
              <a:rPr dirty="0" sz="2000">
                <a:latin typeface="Calibri"/>
                <a:cs typeface="Calibri"/>
              </a:rPr>
              <a:t>в </a:t>
            </a:r>
            <a:r>
              <a:rPr dirty="0" sz="2000" spc="-10">
                <a:latin typeface="Calibri"/>
                <a:cs typeface="Calibri"/>
              </a:rPr>
              <a:t>области пупка; </a:t>
            </a:r>
            <a:r>
              <a:rPr dirty="0" sz="2000" spc="-5">
                <a:latin typeface="Calibri"/>
                <a:cs typeface="Calibri"/>
              </a:rPr>
              <a:t>спустя </a:t>
            </a:r>
            <a:r>
              <a:rPr dirty="0" sz="2000" spc="-15">
                <a:latin typeface="Calibri"/>
                <a:cs typeface="Calibri"/>
              </a:rPr>
              <a:t>несколько </a:t>
            </a:r>
            <a:r>
              <a:rPr dirty="0" sz="2000">
                <a:latin typeface="Calibri"/>
                <a:cs typeface="Calibri"/>
              </a:rPr>
              <a:t>часов, </a:t>
            </a:r>
            <a:r>
              <a:rPr dirty="0" sz="2000" spc="-15">
                <a:latin typeface="Calibri"/>
                <a:cs typeface="Calibri"/>
              </a:rPr>
              <a:t>боль </a:t>
            </a:r>
            <a:r>
              <a:rPr dirty="0" sz="2000" spc="-5">
                <a:latin typeface="Calibri"/>
                <a:cs typeface="Calibri"/>
              </a:rPr>
              <a:t>сместилась </a:t>
            </a:r>
            <a:r>
              <a:rPr dirty="0" sz="2000">
                <a:latin typeface="Calibri"/>
                <a:cs typeface="Calibri"/>
              </a:rPr>
              <a:t>в правый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нижний квадрант </a:t>
            </a:r>
            <a:r>
              <a:rPr dirty="0" sz="2000" spc="-10">
                <a:latin typeface="Calibri"/>
                <a:cs typeface="Calibri"/>
              </a:rPr>
              <a:t>живота </a:t>
            </a:r>
            <a:r>
              <a:rPr dirty="0" sz="2000">
                <a:latin typeface="Calibri"/>
                <a:cs typeface="Calibri"/>
              </a:rPr>
              <a:t>и </a:t>
            </a:r>
            <a:r>
              <a:rPr dirty="0" sz="2000" spc="-5">
                <a:latin typeface="Calibri"/>
                <a:cs typeface="Calibri"/>
              </a:rPr>
              <a:t>стала </a:t>
            </a:r>
            <a:r>
              <a:rPr dirty="0" sz="2000" spc="-10">
                <a:latin typeface="Calibri"/>
                <a:cs typeface="Calibri"/>
              </a:rPr>
              <a:t>постояной. </a:t>
            </a:r>
            <a:r>
              <a:rPr dirty="0" sz="2000" spc="-15">
                <a:latin typeface="Calibri"/>
                <a:cs typeface="Calibri"/>
              </a:rPr>
              <a:t>Наблюдалось несколько эпизодов </a:t>
            </a:r>
            <a:r>
              <a:rPr dirty="0" sz="2000" spc="-5">
                <a:latin typeface="Calibri"/>
                <a:cs typeface="Calibri"/>
              </a:rPr>
              <a:t>рвоты. </a:t>
            </a:r>
            <a:r>
              <a:rPr dirty="0" sz="2000" spc="-10">
                <a:latin typeface="Calibri"/>
                <a:cs typeface="Calibri"/>
              </a:rPr>
              <a:t>Живот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болезнен </a:t>
            </a:r>
            <a:r>
              <a:rPr dirty="0" sz="2000">
                <a:latin typeface="Calibri"/>
                <a:cs typeface="Calibri"/>
              </a:rPr>
              <a:t>при </a:t>
            </a:r>
            <a:r>
              <a:rPr dirty="0" sz="2000" spc="-20">
                <a:latin typeface="Calibri"/>
                <a:cs typeface="Calibri"/>
              </a:rPr>
              <a:t>глубокой </a:t>
            </a:r>
            <a:r>
              <a:rPr dirty="0" sz="2000">
                <a:latin typeface="Calibri"/>
                <a:cs typeface="Calibri"/>
              </a:rPr>
              <a:t>пальпации в правом </a:t>
            </a:r>
            <a:r>
              <a:rPr dirty="0" sz="2000" spc="-5">
                <a:latin typeface="Calibri"/>
                <a:cs typeface="Calibri"/>
              </a:rPr>
              <a:t>нижнем квадранте. На рентгенографии </a:t>
            </a:r>
            <a:r>
              <a:rPr dirty="0" sz="2000" spc="-10">
                <a:latin typeface="Calibri"/>
                <a:cs typeface="Calibri"/>
              </a:rPr>
              <a:t>органы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грудной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брюшной </a:t>
            </a:r>
            <a:r>
              <a:rPr dirty="0" sz="2000" spc="-10">
                <a:latin typeface="Calibri"/>
                <a:cs typeface="Calibri"/>
              </a:rPr>
              <a:t>полостей </a:t>
            </a:r>
            <a:r>
              <a:rPr dirty="0" sz="2000">
                <a:latin typeface="Calibri"/>
                <a:cs typeface="Calibri"/>
              </a:rPr>
              <a:t>в </a:t>
            </a:r>
            <a:r>
              <a:rPr dirty="0" sz="2000" spc="-5">
                <a:latin typeface="Calibri"/>
                <a:cs typeface="Calibri"/>
              </a:rPr>
              <a:t>норме. </a:t>
            </a:r>
            <a:r>
              <a:rPr dirty="0" sz="2000" spc="-15">
                <a:latin typeface="Calibri"/>
                <a:cs typeface="Calibri"/>
              </a:rPr>
              <a:t>ОАК-лейкоцитоз </a:t>
            </a:r>
            <a:r>
              <a:rPr dirty="0" sz="2000">
                <a:latin typeface="Calibri"/>
                <a:cs typeface="Calibri"/>
              </a:rPr>
              <a:t>со </a:t>
            </a:r>
            <a:r>
              <a:rPr dirty="0" sz="2000" spc="-10">
                <a:latin typeface="Calibri"/>
                <a:cs typeface="Calibri"/>
              </a:rPr>
              <a:t>сдвигом лейкоцитарной </a:t>
            </a:r>
            <a:r>
              <a:rPr dirty="0" sz="2000" spc="-15">
                <a:latin typeface="Calibri"/>
                <a:cs typeface="Calibri"/>
              </a:rPr>
              <a:t>формулы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влево.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ОАМ-3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лейкоцита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п/зрения.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Что</a:t>
            </a:r>
            <a:r>
              <a:rPr dirty="0" sz="2000" spc="-5">
                <a:latin typeface="Calibri"/>
                <a:cs typeface="Calibri"/>
              </a:rPr>
              <a:t> из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перечисленного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является</a:t>
            </a:r>
            <a:r>
              <a:rPr dirty="0" sz="2000" spc="-5">
                <a:latin typeface="Calibri"/>
                <a:cs typeface="Calibri"/>
              </a:rPr>
              <a:t> первоочередным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действием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отношении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больного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5">
                <a:latin typeface="Calibri"/>
                <a:cs typeface="Calibri"/>
              </a:rPr>
              <a:t>А.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Дальнейшее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наблюдение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за </a:t>
            </a:r>
            <a:r>
              <a:rPr dirty="0" sz="1800" spc="-10">
                <a:latin typeface="Calibri"/>
                <a:cs typeface="Calibri"/>
              </a:rPr>
              <a:t>динамикой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>
                <a:latin typeface="Calibri"/>
                <a:cs typeface="Calibri"/>
              </a:rPr>
              <a:t>Б.</a:t>
            </a:r>
            <a:r>
              <a:rPr dirty="0" sz="1800" spc="-10">
                <a:latin typeface="Calibri"/>
                <a:cs typeface="Calibri"/>
              </a:rPr>
              <a:t> Компьютерная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томография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брюшной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полости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>
                <a:latin typeface="Calibri"/>
                <a:cs typeface="Calibri"/>
              </a:rPr>
              <a:t>В.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Диагностическая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лапаротомия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70">
                <a:latin typeface="Calibri"/>
                <a:cs typeface="Calibri"/>
              </a:rPr>
              <a:t>Г.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Ирригоскопия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>
                <a:latin typeface="Calibri"/>
                <a:cs typeface="Calibri"/>
              </a:rPr>
              <a:t>Д. Пиелография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-10">
                <a:latin typeface="Calibri"/>
                <a:cs typeface="Calibri"/>
              </a:rPr>
              <a:t> цистография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6798"/>
            <a:ext cx="10294620" cy="420687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1.Женщина </a:t>
            </a: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лет,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обратилась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семейному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врачу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связи </a:t>
            </a:r>
            <a:r>
              <a:rPr dirty="0" sz="2000">
                <a:latin typeface="Calibri"/>
                <a:cs typeface="Calibri"/>
              </a:rPr>
              <a:t>с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тем,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что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нее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несколько</a:t>
            </a:r>
            <a:r>
              <a:rPr dirty="0" sz="2000">
                <a:latin typeface="Calibri"/>
                <a:cs typeface="Calibri"/>
              </a:rPr>
              <a:t> раз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 marR="179070" indent="-229235">
              <a:lnSpc>
                <a:spcPct val="9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30">
                <a:latin typeface="Calibri"/>
                <a:cs typeface="Calibri"/>
              </a:rPr>
              <a:t>год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бывают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приступы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интенсивной</a:t>
            </a:r>
            <a:r>
              <a:rPr dirty="0" sz="2000" spc="-10">
                <a:latin typeface="Calibri"/>
                <a:cs typeface="Calibri"/>
              </a:rPr>
              <a:t> пульсирующей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боли,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обычно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левой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половине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головы.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Пациентка заметила, что </a:t>
            </a:r>
            <a:r>
              <a:rPr dirty="0" sz="2000" spc="-10">
                <a:latin typeface="Calibri"/>
                <a:cs typeface="Calibri"/>
              </a:rPr>
              <a:t>довольно </a:t>
            </a:r>
            <a:r>
              <a:rPr dirty="0" sz="2000" spc="-5">
                <a:latin typeface="Calibri"/>
                <a:cs typeface="Calibri"/>
              </a:rPr>
              <a:t>часто </a:t>
            </a:r>
            <a:r>
              <a:rPr dirty="0" sz="2000">
                <a:latin typeface="Calibri"/>
                <a:cs typeface="Calibri"/>
              </a:rPr>
              <a:t>приступ </a:t>
            </a:r>
            <a:r>
              <a:rPr dirty="0" sz="2000" spc="-5">
                <a:latin typeface="Calibri"/>
                <a:cs typeface="Calibri"/>
              </a:rPr>
              <a:t>возникал </a:t>
            </a:r>
            <a:r>
              <a:rPr dirty="0" sz="2000">
                <a:latin typeface="Calibri"/>
                <a:cs typeface="Calibri"/>
              </a:rPr>
              <a:t>после </a:t>
            </a:r>
            <a:r>
              <a:rPr dirty="0" sz="2000" spc="-5">
                <a:latin typeface="Calibri"/>
                <a:cs typeface="Calibri"/>
              </a:rPr>
              <a:t>употребления красного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вина.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Приступу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предшествует </a:t>
            </a:r>
            <a:r>
              <a:rPr dirty="0" sz="2000" spc="-5">
                <a:latin typeface="Calibri"/>
                <a:cs typeface="Calibri"/>
              </a:rPr>
              <a:t>нарушение </a:t>
            </a:r>
            <a:r>
              <a:rPr dirty="0" sz="2000">
                <a:latin typeface="Calibri"/>
                <a:cs typeface="Calibri"/>
              </a:rPr>
              <a:t>зрения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виде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выпадения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правых </a:t>
            </a:r>
            <a:r>
              <a:rPr dirty="0" sz="2000" spc="-10">
                <a:latin typeface="Calibri"/>
                <a:cs typeface="Calibri"/>
              </a:rPr>
              <a:t>половин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поля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30"/>
              </a:spcBef>
            </a:pPr>
            <a:r>
              <a:rPr dirty="0" sz="2000" spc="-5">
                <a:latin typeface="Calibri"/>
                <a:cs typeface="Calibri"/>
              </a:rPr>
              <a:t>зрения.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Головная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боль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сопровождается </a:t>
            </a:r>
            <a:r>
              <a:rPr dirty="0" sz="2000" spc="-10">
                <a:latin typeface="Calibri"/>
                <a:cs typeface="Calibri"/>
              </a:rPr>
              <a:t>тошнотой,</a:t>
            </a:r>
            <a:r>
              <a:rPr dirty="0" sz="2000" spc="-20">
                <a:latin typeface="Calibri"/>
                <a:cs typeface="Calibri"/>
              </a:rPr>
              <a:t> иногда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рвотой,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анальгетиками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купируется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плохо. </a:t>
            </a:r>
            <a:r>
              <a:rPr dirty="0" sz="2000" spc="-5">
                <a:latin typeface="Calibri"/>
                <a:cs typeface="Calibri"/>
              </a:rPr>
              <a:t>Обычно </a:t>
            </a:r>
            <a:r>
              <a:rPr dirty="0" sz="2000">
                <a:latin typeface="Calibri"/>
                <a:cs typeface="Calibri"/>
              </a:rPr>
              <a:t>приступ </a:t>
            </a:r>
            <a:r>
              <a:rPr dirty="0" sz="2000" spc="-15">
                <a:latin typeface="Calibri"/>
                <a:cs typeface="Calibri"/>
              </a:rPr>
              <a:t>продолжается несколько </a:t>
            </a:r>
            <a:r>
              <a:rPr dirty="0" sz="2000">
                <a:latin typeface="Calibri"/>
                <a:cs typeface="Calibri"/>
              </a:rPr>
              <a:t>часов. При </a:t>
            </a:r>
            <a:r>
              <a:rPr dirty="0" sz="2000" spc="-5">
                <a:latin typeface="Calibri"/>
                <a:cs typeface="Calibri"/>
              </a:rPr>
              <a:t>осмотре </a:t>
            </a:r>
            <a:r>
              <a:rPr dirty="0" sz="2000">
                <a:latin typeface="Calibri"/>
                <a:cs typeface="Calibri"/>
              </a:rPr>
              <a:t>врач не выявил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очаговой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патологии.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Поставьте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предварительный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диагноз?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А.Транзиторная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ишемическая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атака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30">
                <a:latin typeface="Calibri"/>
                <a:cs typeface="Calibri"/>
              </a:rPr>
              <a:t>В.Головная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боль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напряжения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С.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Мигрень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аурой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20">
                <a:latin typeface="Calibri"/>
                <a:cs typeface="Calibri"/>
              </a:rPr>
              <a:t>D.Опухоль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головного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E.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Кластерная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головная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боль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195" y="308228"/>
            <a:ext cx="757935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554A3B"/>
                </a:solidFill>
              </a:rPr>
              <a:t>Для</a:t>
            </a:r>
            <a:r>
              <a:rPr dirty="0" sz="4400" spc="-15">
                <a:solidFill>
                  <a:srgbClr val="554A3B"/>
                </a:solidFill>
              </a:rPr>
              <a:t> </a:t>
            </a:r>
            <a:r>
              <a:rPr dirty="0" sz="4400">
                <a:solidFill>
                  <a:srgbClr val="554A3B"/>
                </a:solidFill>
              </a:rPr>
              <a:t>решения</a:t>
            </a:r>
            <a:r>
              <a:rPr dirty="0" sz="4400" spc="-15">
                <a:solidFill>
                  <a:srgbClr val="554A3B"/>
                </a:solidFill>
              </a:rPr>
              <a:t> </a:t>
            </a:r>
            <a:r>
              <a:rPr dirty="0" sz="4400" spc="-5">
                <a:solidFill>
                  <a:srgbClr val="554A3B"/>
                </a:solidFill>
              </a:rPr>
              <a:t>тестового</a:t>
            </a:r>
            <a:r>
              <a:rPr dirty="0" sz="4400" spc="-10">
                <a:solidFill>
                  <a:srgbClr val="554A3B"/>
                </a:solidFill>
              </a:rPr>
              <a:t> </a:t>
            </a:r>
            <a:r>
              <a:rPr dirty="0" sz="4400" spc="-5">
                <a:solidFill>
                  <a:srgbClr val="554A3B"/>
                </a:solidFill>
              </a:rPr>
              <a:t>задания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01910" cy="12204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  <a:tabLst>
                <a:tab pos="2406015" algn="l"/>
              </a:tabLst>
            </a:pPr>
            <a:r>
              <a:rPr dirty="0" sz="2800" spc="-5">
                <a:latin typeface="Calibri"/>
                <a:cs typeface="Calibri"/>
              </a:rPr>
              <a:t>экзаменуемый</a:t>
            </a:r>
            <a:r>
              <a:rPr dirty="0" sz="2800" spc="-20">
                <a:latin typeface="Calibri"/>
                <a:cs typeface="Calibri"/>
              </a:rPr>
              <a:t> должен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распознать,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является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посторонними,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относящимися	к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делу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элементами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 </a:t>
            </a:r>
            <a:r>
              <a:rPr dirty="0" sz="2800" spc="-15">
                <a:latin typeface="Calibri"/>
                <a:cs typeface="Calibri"/>
              </a:rPr>
              <a:t>положениях,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которые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он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должен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игнорировать.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095369"/>
            <a:ext cx="10342245" cy="1219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  <a:tabLst>
                <a:tab pos="2425065" algn="l"/>
              </a:tabLst>
            </a:pPr>
            <a:r>
              <a:rPr dirty="0" sz="2800" spc="-5">
                <a:latin typeface="Calibri"/>
                <a:cs typeface="Calibri"/>
              </a:rPr>
              <a:t>экзаменуемый	</a:t>
            </a:r>
            <a:r>
              <a:rPr dirty="0" sz="2800" spc="-20">
                <a:latin typeface="Calibri"/>
                <a:cs typeface="Calibri"/>
              </a:rPr>
              <a:t>должен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переустановить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или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переопределить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dirty="0" sz="2800" spc="-15">
                <a:latin typeface="Calibri"/>
                <a:cs typeface="Calibri"/>
              </a:rPr>
              <a:t>проблему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до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того,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как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она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станет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яснее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настолько,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он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сможет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её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решить.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312420"/>
            <a:ext cx="1193292" cy="12146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19" y="0"/>
            <a:ext cx="1441703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136016"/>
            <a:ext cx="648589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-35">
                <a:solidFill>
                  <a:srgbClr val="554A3B"/>
                </a:solidFill>
              </a:rPr>
              <a:t>Основные</a:t>
            </a:r>
            <a:r>
              <a:rPr dirty="0" sz="3600" spc="-80">
                <a:solidFill>
                  <a:srgbClr val="554A3B"/>
                </a:solidFill>
              </a:rPr>
              <a:t> </a:t>
            </a:r>
            <a:r>
              <a:rPr dirty="0" sz="3600" spc="-30">
                <a:solidFill>
                  <a:srgbClr val="554A3B"/>
                </a:solidFill>
              </a:rPr>
              <a:t>правила</a:t>
            </a:r>
            <a:r>
              <a:rPr dirty="0" sz="3600" spc="-95">
                <a:solidFill>
                  <a:srgbClr val="554A3B"/>
                </a:solidFill>
              </a:rPr>
              <a:t> </a:t>
            </a:r>
            <a:r>
              <a:rPr dirty="0" sz="3600" spc="-15">
                <a:solidFill>
                  <a:srgbClr val="554A3B"/>
                </a:solidFill>
              </a:rPr>
              <a:t>для</a:t>
            </a:r>
            <a:r>
              <a:rPr dirty="0" sz="3600" spc="-85">
                <a:solidFill>
                  <a:srgbClr val="554A3B"/>
                </a:solidFill>
              </a:rPr>
              <a:t> </a:t>
            </a:r>
            <a:r>
              <a:rPr dirty="0" sz="3600" spc="-35">
                <a:solidFill>
                  <a:srgbClr val="554A3B"/>
                </a:solidFill>
              </a:rPr>
              <a:t>написания </a:t>
            </a:r>
            <a:r>
              <a:rPr dirty="0" sz="3600" spc="-800">
                <a:solidFill>
                  <a:srgbClr val="554A3B"/>
                </a:solidFill>
              </a:rPr>
              <a:t> </a:t>
            </a:r>
            <a:r>
              <a:rPr dirty="0" sz="3600" spc="-30">
                <a:solidFill>
                  <a:srgbClr val="554A3B"/>
                </a:solidFill>
              </a:rPr>
              <a:t>заданий</a:t>
            </a:r>
            <a:r>
              <a:rPr dirty="0" sz="3600" spc="-100">
                <a:solidFill>
                  <a:srgbClr val="554A3B"/>
                </a:solidFill>
              </a:rPr>
              <a:t> </a:t>
            </a:r>
            <a:r>
              <a:rPr dirty="0" sz="3600">
                <a:solidFill>
                  <a:srgbClr val="554A3B"/>
                </a:solidFill>
              </a:rPr>
              <a:t>с</a:t>
            </a:r>
            <a:r>
              <a:rPr dirty="0" sz="3600" spc="-50">
                <a:solidFill>
                  <a:srgbClr val="554A3B"/>
                </a:solidFill>
              </a:rPr>
              <a:t> </a:t>
            </a:r>
            <a:r>
              <a:rPr dirty="0" sz="3600" spc="-30">
                <a:solidFill>
                  <a:srgbClr val="554A3B"/>
                </a:solidFill>
              </a:rPr>
              <a:t>одним</a:t>
            </a:r>
            <a:r>
              <a:rPr dirty="0" sz="3600" spc="-100">
                <a:solidFill>
                  <a:srgbClr val="554A3B"/>
                </a:solidFill>
              </a:rPr>
              <a:t> </a:t>
            </a:r>
            <a:r>
              <a:rPr dirty="0" sz="3600" spc="-25">
                <a:solidFill>
                  <a:srgbClr val="554A3B"/>
                </a:solidFill>
              </a:rPr>
              <a:t>лучшим</a:t>
            </a:r>
            <a:r>
              <a:rPr dirty="0" sz="3600" spc="-114">
                <a:solidFill>
                  <a:srgbClr val="554A3B"/>
                </a:solidFill>
              </a:rPr>
              <a:t> </a:t>
            </a:r>
            <a:r>
              <a:rPr dirty="0" sz="3600" spc="-30">
                <a:solidFill>
                  <a:srgbClr val="554A3B"/>
                </a:solidFill>
              </a:rPr>
              <a:t>ответом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7640" cy="44183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1657350">
              <a:lnSpc>
                <a:spcPts val="3020"/>
              </a:lnSpc>
              <a:spcBef>
                <a:spcPts val="480"/>
              </a:spcBef>
            </a:pPr>
            <a:r>
              <a:rPr dirty="0" sz="2800" spc="-10">
                <a:latin typeface="Calibri"/>
                <a:cs typeface="Calibri"/>
              </a:rPr>
              <a:t>Каждое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задание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должно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быть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сфокусировано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важной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концепции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или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тестируемом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элементе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libri"/>
              <a:cs typeface="Calibri"/>
            </a:endParaRPr>
          </a:p>
          <a:p>
            <a:pPr marL="12700" marR="1214755">
              <a:lnSpc>
                <a:spcPts val="3030"/>
              </a:lnSpc>
            </a:pPr>
            <a:r>
              <a:rPr dirty="0" sz="2800" spc="-5">
                <a:latin typeface="Calibri"/>
                <a:cs typeface="Calibri"/>
              </a:rPr>
              <a:t>Задание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должно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оценивать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умение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применить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знания,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не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способность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припомнить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отдельный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факт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</a:pPr>
            <a:r>
              <a:rPr dirty="0" sz="2800" spc="-20">
                <a:latin typeface="Calibri"/>
                <a:cs typeface="Calibri"/>
              </a:rPr>
              <a:t>Подводящий</a:t>
            </a:r>
            <a:r>
              <a:rPr dirty="0" sz="2800" spc="-5">
                <a:latin typeface="Calibri"/>
                <a:cs typeface="Calibri"/>
              </a:rPr>
              <a:t> вопрос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должен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быть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сфокусированным,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закрытого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типа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ясным.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Экзаменуемый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должен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быть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способен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ответить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вопрос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задания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основании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одних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только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условия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подводящего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вопроса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193547"/>
            <a:ext cx="1022604" cy="10226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00" y="193547"/>
            <a:ext cx="957072" cy="10226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0017" y="437769"/>
            <a:ext cx="716724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25">
                <a:solidFill>
                  <a:srgbClr val="554A3B"/>
                </a:solidFill>
              </a:rPr>
              <a:t>РУКОВОДСТВО</a:t>
            </a:r>
            <a:r>
              <a:rPr dirty="0" sz="2400" spc="-70">
                <a:solidFill>
                  <a:srgbClr val="554A3B"/>
                </a:solidFill>
              </a:rPr>
              <a:t> </a:t>
            </a:r>
            <a:r>
              <a:rPr dirty="0" sz="2400" spc="-5">
                <a:solidFill>
                  <a:srgbClr val="554A3B"/>
                </a:solidFill>
              </a:rPr>
              <a:t>ПО</a:t>
            </a:r>
            <a:r>
              <a:rPr dirty="0" sz="2400" spc="-75">
                <a:solidFill>
                  <a:srgbClr val="554A3B"/>
                </a:solidFill>
              </a:rPr>
              <a:t> </a:t>
            </a:r>
            <a:r>
              <a:rPr dirty="0" sz="2400" spc="-25">
                <a:solidFill>
                  <a:srgbClr val="554A3B"/>
                </a:solidFill>
              </a:rPr>
              <a:t>СОДЕРЖАНИЮ</a:t>
            </a:r>
            <a:r>
              <a:rPr dirty="0" sz="2400" spc="-75">
                <a:solidFill>
                  <a:srgbClr val="554A3B"/>
                </a:solidFill>
              </a:rPr>
              <a:t> </a:t>
            </a:r>
            <a:r>
              <a:rPr dirty="0" sz="2400" spc="-25">
                <a:solidFill>
                  <a:srgbClr val="554A3B"/>
                </a:solidFill>
              </a:rPr>
              <a:t>КРАТКОГО</a:t>
            </a:r>
            <a:r>
              <a:rPr dirty="0" sz="2400" spc="-60">
                <a:solidFill>
                  <a:srgbClr val="554A3B"/>
                </a:solidFill>
              </a:rPr>
              <a:t> </a:t>
            </a:r>
            <a:r>
              <a:rPr dirty="0" sz="2400" spc="-25">
                <a:solidFill>
                  <a:srgbClr val="554A3B"/>
                </a:solidFill>
              </a:rPr>
              <a:t>ОПИСАНИЯ </a:t>
            </a:r>
            <a:r>
              <a:rPr dirty="0" sz="2400" spc="-525">
                <a:solidFill>
                  <a:srgbClr val="554A3B"/>
                </a:solidFill>
              </a:rPr>
              <a:t> </a:t>
            </a:r>
            <a:r>
              <a:rPr dirty="0" sz="2400" spc="-25">
                <a:solidFill>
                  <a:srgbClr val="554A3B"/>
                </a:solidFill>
              </a:rPr>
              <a:t>КЛИНИЧЕСКОЙ</a:t>
            </a:r>
            <a:r>
              <a:rPr dirty="0" sz="2400" spc="-75">
                <a:solidFill>
                  <a:srgbClr val="554A3B"/>
                </a:solidFill>
              </a:rPr>
              <a:t> </a:t>
            </a:r>
            <a:r>
              <a:rPr dirty="0" sz="2400" spc="-20">
                <a:solidFill>
                  <a:srgbClr val="554A3B"/>
                </a:solidFill>
              </a:rPr>
              <a:t>СИТУАЦИИ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1375663"/>
            <a:ext cx="9340215" cy="414147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10">
                <a:latin typeface="Calibri"/>
                <a:cs typeface="Calibri"/>
              </a:rPr>
              <a:t>Возраст,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пол </a:t>
            </a:r>
            <a:r>
              <a:rPr dirty="0" sz="1800" spc="-5">
                <a:latin typeface="Calibri"/>
                <a:cs typeface="Calibri"/>
              </a:rPr>
              <a:t>(напр.,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мужчина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лет)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10">
                <a:latin typeface="Calibri"/>
                <a:cs typeface="Calibri"/>
              </a:rPr>
              <a:t>Место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оказания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медицинской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помощи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(напр.,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отделение </a:t>
            </a:r>
            <a:r>
              <a:rPr dirty="0" sz="1800" spc="-10">
                <a:latin typeface="Calibri"/>
                <a:cs typeface="Calibri"/>
              </a:rPr>
              <a:t>скорой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помощи)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>
                <a:latin typeface="Calibri"/>
                <a:cs typeface="Calibri"/>
              </a:rPr>
              <a:t>Жалоба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пациента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(напр.,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головная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боль)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>
                <a:latin typeface="Calibri"/>
                <a:cs typeface="Calibri"/>
              </a:rPr>
              <a:t>Длительность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симптома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(напр.,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дня)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10">
                <a:latin typeface="Calibri"/>
                <a:cs typeface="Calibri"/>
              </a:rPr>
              <a:t>История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болезни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пациента,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включая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его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анамнез,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семейный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анамнез,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анамнез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психического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latin typeface="Calibri"/>
                <a:cs typeface="Calibri"/>
              </a:rPr>
              <a:t>здоровья,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также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обзор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систем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организма,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если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это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важно</a:t>
            </a:r>
            <a:r>
              <a:rPr dirty="0" sz="1800">
                <a:latin typeface="Calibri"/>
                <a:cs typeface="Calibri"/>
              </a:rPr>
              <a:t> 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правдоподобно </a:t>
            </a:r>
            <a:r>
              <a:rPr dirty="0" sz="1800">
                <a:latin typeface="Calibri"/>
                <a:cs typeface="Calibri"/>
              </a:rPr>
              <a:t>для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данного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85"/>
              </a:spcBef>
            </a:pPr>
            <a:r>
              <a:rPr dirty="0" sz="1800" spc="-5">
                <a:latin typeface="Calibri"/>
                <a:cs typeface="Calibri"/>
              </a:rPr>
              <a:t>клинического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сценария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>
                <a:latin typeface="Calibri"/>
                <a:cs typeface="Calibri"/>
              </a:rPr>
              <a:t>Данные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объективного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обследования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20">
                <a:latin typeface="Calibri"/>
                <a:cs typeface="Calibri"/>
              </a:rPr>
              <a:t>Результаты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диагностического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обследования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>
                <a:latin typeface="Calibri"/>
                <a:cs typeface="Calibri"/>
              </a:rPr>
              <a:t>Первоначальное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лечение,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результаты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последующих</a:t>
            </a:r>
            <a:r>
              <a:rPr dirty="0" sz="1800" spc="-10">
                <a:latin typeface="Calibri"/>
                <a:cs typeface="Calibri"/>
              </a:rPr>
              <a:t> обследований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193547"/>
            <a:ext cx="1022604" cy="10226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00" y="193547"/>
            <a:ext cx="957072" cy="102260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94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Пр</a:t>
            </a:r>
            <a:r>
              <a:rPr dirty="0" sz="4400" spc="5"/>
              <a:t>и</a:t>
            </a:r>
            <a:r>
              <a:rPr dirty="0" sz="4400" spc="-5"/>
              <a:t>мер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00310" cy="19881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На </a:t>
            </a:r>
            <a:r>
              <a:rPr dirty="0" sz="2800" spc="-10">
                <a:latin typeface="Calibri"/>
                <a:cs typeface="Calibri"/>
              </a:rPr>
              <a:t>приеме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у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врача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девочка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10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лет.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Родители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отмечают,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через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14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дней после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ангины </a:t>
            </a:r>
            <a:r>
              <a:rPr dirty="0" sz="2800" spc="-10">
                <a:latin typeface="Calibri"/>
                <a:cs typeface="Calibri"/>
              </a:rPr>
              <a:t>появилась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макрогематурия.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АД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170/100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мм.рт.ст.,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отеки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стоп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голеней.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Сывороточный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уровень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азота </a:t>
            </a:r>
            <a:r>
              <a:rPr dirty="0" sz="2800" spc="-5">
                <a:latin typeface="Calibri"/>
                <a:cs typeface="Calibri"/>
              </a:rPr>
              <a:t> мочевины-3,2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мг/дл. </a:t>
            </a:r>
            <a:r>
              <a:rPr dirty="0" sz="2800" spc="-20">
                <a:latin typeface="Calibri"/>
                <a:cs typeface="Calibri"/>
              </a:rPr>
              <a:t>Что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из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перечисленных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является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вероятной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причиной?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782" y="3221558"/>
            <a:ext cx="621919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00" spc="-30" b="0">
                <a:latin typeface="Calibri"/>
                <a:cs typeface="Calibri"/>
              </a:rPr>
              <a:t>Благодарю</a:t>
            </a:r>
            <a:r>
              <a:rPr dirty="0" sz="4600" spc="5" b="0">
                <a:latin typeface="Calibri"/>
                <a:cs typeface="Calibri"/>
              </a:rPr>
              <a:t> </a:t>
            </a:r>
            <a:r>
              <a:rPr dirty="0" sz="4600" spc="-5" b="0">
                <a:latin typeface="Calibri"/>
                <a:cs typeface="Calibri"/>
              </a:rPr>
              <a:t>за</a:t>
            </a:r>
            <a:r>
              <a:rPr dirty="0" sz="4600" spc="-10" b="0">
                <a:latin typeface="Calibri"/>
                <a:cs typeface="Calibri"/>
              </a:rPr>
              <a:t> </a:t>
            </a:r>
            <a:r>
              <a:rPr dirty="0" sz="4600" spc="-5" b="0">
                <a:latin typeface="Calibri"/>
                <a:cs typeface="Calibri"/>
              </a:rPr>
              <a:t>внимание!</a:t>
            </a:r>
            <a:endParaRPr sz="4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1535" y="312420"/>
            <a:ext cx="1999487" cy="17647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56" y="193547"/>
            <a:ext cx="2290572" cy="2005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6694" y="5680049"/>
            <a:ext cx="81889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Содержание </a:t>
            </a:r>
            <a:r>
              <a:rPr dirty="0" sz="1800" spc="-5">
                <a:latin typeface="Calibri"/>
                <a:cs typeface="Calibri"/>
              </a:rPr>
              <a:t>горизонтальной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строки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матрицы,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как</a:t>
            </a:r>
            <a:r>
              <a:rPr dirty="0" sz="1800">
                <a:latin typeface="Calibri"/>
                <a:cs typeface="Calibri"/>
              </a:rPr>
              <a:t> правило, </a:t>
            </a:r>
            <a:r>
              <a:rPr dirty="0" sz="1800" spc="-10">
                <a:latin typeface="Calibri"/>
                <a:cs typeface="Calibri"/>
              </a:rPr>
              <a:t>определяют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предметы,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разделы,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учебные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темы,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разделы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учебных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тем,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профессиональные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компетенции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2250" y="228600"/>
          <a:ext cx="9010650" cy="555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930"/>
                <a:gridCol w="1981200"/>
                <a:gridCol w="1022349"/>
                <a:gridCol w="1365250"/>
                <a:gridCol w="1382395"/>
                <a:gridCol w="1209675"/>
                <a:gridCol w="1371600"/>
              </a:tblGrid>
              <a:tr h="71755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3500" spc="10" b="1">
                          <a:solidFill>
                            <a:srgbClr val="CF533E"/>
                          </a:solidFill>
                          <a:latin typeface="Arial"/>
                          <a:cs typeface="Arial"/>
                        </a:rPr>
                        <a:t>Матрица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ADED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7951">
                <a:tc row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Раздел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ts val="2105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часы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64490" marR="144145" indent="-27432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latin typeface="David"/>
                          <a:cs typeface="David"/>
                        </a:rPr>
                        <a:t>%</a:t>
                      </a:r>
                      <a:r>
                        <a:rPr dirty="0" sz="1800" spc="-235">
                          <a:latin typeface="David"/>
                          <a:cs typeface="David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Л+С+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П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Удельный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вес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ts val="2095"/>
                        </a:lnSpc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вопросов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ts val="2095"/>
                        </a:lnSpc>
                      </a:pPr>
                      <a:r>
                        <a:rPr dirty="0" sz="1800">
                          <a:latin typeface="Tahoma"/>
                          <a:cs typeface="Tahoma"/>
                        </a:rPr>
                        <a:t>%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Когнитивные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уровни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+%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9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88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b="1">
                          <a:latin typeface="Tahoma"/>
                          <a:cs typeface="Tahoma"/>
                        </a:rPr>
                        <a:t>Запомина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Tahoma"/>
                          <a:cs typeface="Tahoma"/>
                        </a:rPr>
                        <a:t>ние</a:t>
                      </a:r>
                      <a:r>
                        <a:rPr dirty="0" sz="1800" spc="-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%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5" b="1">
                          <a:latin typeface="Tahoma"/>
                          <a:cs typeface="Tahoma"/>
                        </a:rPr>
                        <a:t>10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97000"/>
                        </a:lnSpc>
                        <a:spcBef>
                          <a:spcPts val="415"/>
                        </a:spcBef>
                      </a:pPr>
                      <a:r>
                        <a:rPr dirty="0" sz="1800" spc="-5" b="1"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1800" spc="5" b="1"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1800" spc="-10" b="1"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има  </a:t>
                      </a:r>
                      <a:r>
                        <a:rPr dirty="0" sz="1800" spc="-5" b="1">
                          <a:latin typeface="Tahoma"/>
                          <a:cs typeface="Tahoma"/>
                        </a:rPr>
                        <a:t>ние% 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" b="1">
                          <a:latin typeface="Tahoma"/>
                          <a:cs typeface="Tahoma"/>
                        </a:rPr>
                        <a:t>30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527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5575" marR="147320">
                        <a:lnSpc>
                          <a:spcPct val="97000"/>
                        </a:lnSpc>
                        <a:spcBef>
                          <a:spcPts val="415"/>
                        </a:spcBef>
                      </a:pPr>
                      <a:r>
                        <a:rPr dirty="0" sz="1800" spc="-5" b="1">
                          <a:latin typeface="Tahoma"/>
                          <a:cs typeface="Tahoma"/>
                        </a:rPr>
                        <a:t>Приме</a:t>
                      </a:r>
                      <a:r>
                        <a:rPr dirty="0" sz="1800" spc="-10" b="1"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е  </a:t>
                      </a:r>
                      <a:r>
                        <a:rPr dirty="0" sz="1800" spc="-5" b="1">
                          <a:latin typeface="Tahoma"/>
                          <a:cs typeface="Tahoma"/>
                        </a:rPr>
                        <a:t>ние 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% </a:t>
                      </a:r>
                      <a:r>
                        <a:rPr dirty="0" sz="1800" spc="5" b="1">
                          <a:latin typeface="Tahoma"/>
                          <a:cs typeface="Tahoma"/>
                        </a:rPr>
                        <a:t> 60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527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  <a:tr h="4872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  <a:tr h="487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  <a:tr h="535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  <a:tr h="662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  <a:tr h="5365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5" b="1">
                          <a:latin typeface="Arial"/>
                          <a:cs typeface="Arial"/>
                        </a:rPr>
                        <a:t>Всего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800" spc="-5" b="1">
                          <a:latin typeface="David"/>
                          <a:cs typeface="David"/>
                        </a:rPr>
                        <a:t>10</a:t>
                      </a:r>
                      <a:r>
                        <a:rPr dirty="0" sz="1800" spc="-80" b="1">
                          <a:latin typeface="David"/>
                          <a:cs typeface="David"/>
                        </a:rPr>
                        <a:t> </a:t>
                      </a:r>
                      <a:r>
                        <a:rPr dirty="0" sz="1800" spc="-150" b="1">
                          <a:latin typeface="David"/>
                          <a:cs typeface="David"/>
                        </a:rPr>
                        <a:t>0</a:t>
                      </a:r>
                      <a:endParaRPr sz="1800">
                        <a:latin typeface="David"/>
                        <a:cs typeface="David"/>
                      </a:endParaRPr>
                    </a:p>
                  </a:txBody>
                  <a:tcPr marL="0" marR="0" marB="0" marT="2286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0DDB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00250" y="1127125"/>
          <a:ext cx="9194800" cy="3884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965"/>
                <a:gridCol w="3237230"/>
                <a:gridCol w="1042670"/>
                <a:gridCol w="1078229"/>
                <a:gridCol w="1087120"/>
                <a:gridCol w="1078229"/>
                <a:gridCol w="1042670"/>
              </a:tblGrid>
              <a:tr h="5601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Раздел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Часы/%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127000" marR="1187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осо  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Когнитивные уровни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139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1125" marR="102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ан 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10%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 marR="85090" indent="-266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40%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 marR="153670" indent="-180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50%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4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1.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Кардиология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30/20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0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2.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Нефрология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45/30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3.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Эндокринология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45/30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64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ИВБДВ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30/20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150/100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100/100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14/10%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52/40%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64/50%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836" y="260984"/>
            <a:ext cx="78898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Times New Roman"/>
                <a:cs typeface="Times New Roman"/>
              </a:rPr>
              <a:t>Переподготовка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по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специальности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«семейная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медицина»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458924"/>
            <a:ext cx="9030970" cy="2372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0">
                <a:latin typeface="Calibri Light"/>
                <a:cs typeface="Calibri Light"/>
              </a:rPr>
              <a:t>Примеры</a:t>
            </a:r>
            <a:r>
              <a:rPr dirty="0" sz="2800" spc="-70" b="0">
                <a:latin typeface="Calibri Light"/>
                <a:cs typeface="Calibri Light"/>
              </a:rPr>
              <a:t> </a:t>
            </a:r>
            <a:r>
              <a:rPr dirty="0" sz="2800" spc="-20" b="0">
                <a:latin typeface="Calibri Light"/>
                <a:cs typeface="Calibri Light"/>
              </a:rPr>
              <a:t>вычисления</a:t>
            </a:r>
            <a:r>
              <a:rPr dirty="0" sz="2800" spc="-70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%-го</a:t>
            </a:r>
            <a:r>
              <a:rPr dirty="0" sz="2800" spc="-60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соотношения</a:t>
            </a:r>
            <a:r>
              <a:rPr dirty="0" sz="2800" spc="-70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вопросов</a:t>
            </a:r>
            <a:r>
              <a:rPr dirty="0" sz="2800" spc="-65" b="0">
                <a:latin typeface="Calibri Light"/>
                <a:cs typeface="Calibri Light"/>
              </a:rPr>
              <a:t> </a:t>
            </a:r>
            <a:r>
              <a:rPr dirty="0" sz="2800" spc="-5" b="0">
                <a:latin typeface="Calibri Light"/>
                <a:cs typeface="Calibri Light"/>
              </a:rPr>
              <a:t>в</a:t>
            </a:r>
            <a:r>
              <a:rPr dirty="0" sz="2800" spc="-30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разделе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dirty="0" sz="2800" spc="-15" b="0">
                <a:latin typeface="Calibri Light"/>
                <a:cs typeface="Calibri Light"/>
              </a:rPr>
              <a:t>150</a:t>
            </a:r>
            <a:r>
              <a:rPr dirty="0" sz="2800" spc="-95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часов-100%</a:t>
            </a:r>
            <a:endParaRPr sz="2800">
              <a:latin typeface="Calibri Light"/>
              <a:cs typeface="Calibri Light"/>
            </a:endParaRPr>
          </a:p>
          <a:p>
            <a:pPr marL="12700" marR="7212330">
              <a:lnSpc>
                <a:spcPts val="3020"/>
              </a:lnSpc>
              <a:spcBef>
                <a:spcPts val="215"/>
              </a:spcBef>
            </a:pPr>
            <a:r>
              <a:rPr dirty="0" sz="2800" spc="-10" b="0">
                <a:latin typeface="Calibri Light"/>
                <a:cs typeface="Calibri Light"/>
              </a:rPr>
              <a:t>30 </a:t>
            </a:r>
            <a:r>
              <a:rPr dirty="0" sz="2800" spc="-20" b="0">
                <a:latin typeface="Calibri Light"/>
                <a:cs typeface="Calibri Light"/>
              </a:rPr>
              <a:t>часов-Х </a:t>
            </a:r>
            <a:r>
              <a:rPr dirty="0" sz="2800" spc="-15" b="0">
                <a:latin typeface="Calibri Light"/>
                <a:cs typeface="Calibri Light"/>
              </a:rPr>
              <a:t> </a:t>
            </a:r>
            <a:r>
              <a:rPr dirty="0" sz="2800" spc="-5" b="0">
                <a:latin typeface="Calibri Light"/>
                <a:cs typeface="Calibri Light"/>
              </a:rPr>
              <a:t>Х=</a:t>
            </a:r>
            <a:r>
              <a:rPr dirty="0" sz="2800" spc="-135" b="0">
                <a:latin typeface="Calibri Light"/>
                <a:cs typeface="Calibri Light"/>
              </a:rPr>
              <a:t> </a:t>
            </a:r>
            <a:r>
              <a:rPr dirty="0" sz="2800" spc="-25" b="0">
                <a:latin typeface="Calibri Light"/>
                <a:cs typeface="Calibri Light"/>
              </a:rPr>
              <a:t>3000/150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2985"/>
              </a:lnSpc>
            </a:pPr>
            <a:r>
              <a:rPr dirty="0" sz="2800" spc="-15" b="0">
                <a:latin typeface="Calibri Light"/>
                <a:cs typeface="Calibri Light"/>
              </a:rPr>
              <a:t>Х=20</a:t>
            </a:r>
            <a:r>
              <a:rPr dirty="0" sz="2800" spc="-114" b="0">
                <a:latin typeface="Calibri Light"/>
                <a:cs typeface="Calibri Light"/>
              </a:rPr>
              <a:t> </a:t>
            </a:r>
            <a:r>
              <a:rPr dirty="0" sz="2800" spc="-20" b="0">
                <a:latin typeface="Calibri Light"/>
                <a:cs typeface="Calibri Light"/>
              </a:rPr>
              <a:t>вопросов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7237" y="735076"/>
          <a:ext cx="10968355" cy="464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075"/>
                <a:gridCol w="4076065"/>
                <a:gridCol w="1031875"/>
                <a:gridCol w="1191260"/>
                <a:gridCol w="1393190"/>
                <a:gridCol w="1286509"/>
                <a:gridCol w="1243965"/>
              </a:tblGrid>
              <a:tr h="4847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Раздел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Часы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3825" marR="116839" indent="1854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dirty="0" sz="1800" spc="-4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59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Когнитивные уровни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 marR="152400" indent="-3568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10%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 marR="170815" indent="-285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40%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 marR="237490" indent="-196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Действие 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50%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3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Гастриты,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гастродуодениты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2/9%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Язвенная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желудка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ДПК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4/20%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Болезни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ж/в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путей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3/15%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мальабсорбции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детей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2/9%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Панкреатит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детей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2/9%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6.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Функциональные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расстройства</a:t>
                      </a:r>
                      <a:r>
                        <a:rPr dirty="0" sz="18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ЖКТ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4/20%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7.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НЯК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2/9%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3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8.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Гепатиты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циррозы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печени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детей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2/9%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21/100%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100/100%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10/10%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37/40%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53/50%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6307" y="198500"/>
            <a:ext cx="76930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latin typeface="Times New Roman"/>
                <a:cs typeface="Times New Roman"/>
              </a:rPr>
              <a:t>Гастроэнтерология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(первичная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специализация)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3897" y="629792"/>
            <a:ext cx="1876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0">
                <a:latin typeface="Calibri Light"/>
                <a:cs typeface="Calibri Light"/>
              </a:rPr>
              <a:t>Когнитивность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9497" y="958672"/>
            <a:ext cx="49936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(степень</a:t>
            </a:r>
            <a:r>
              <a:rPr dirty="0" sz="2400" spc="-65"/>
              <a:t> </a:t>
            </a:r>
            <a:r>
              <a:rPr dirty="0" sz="2400" spc="-20"/>
              <a:t>сложности</a:t>
            </a:r>
            <a:r>
              <a:rPr dirty="0" sz="2400" spc="-80"/>
              <a:t> </a:t>
            </a:r>
            <a:r>
              <a:rPr dirty="0" sz="2400" spc="-20"/>
              <a:t>тестового</a:t>
            </a:r>
            <a:r>
              <a:rPr dirty="0" sz="2400" spc="-75"/>
              <a:t> </a:t>
            </a:r>
            <a:r>
              <a:rPr dirty="0" sz="2400" spc="-15"/>
              <a:t>задания)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16939" y="1793493"/>
            <a:ext cx="10275570" cy="25006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Зависит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от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общей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подготовки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тестируемых,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т.е.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напрямую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связана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с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курсом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обучения,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мыслительные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процессы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практикующих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врачей </a:t>
            </a:r>
            <a:r>
              <a:rPr dirty="0" sz="2800" spc="-10">
                <a:latin typeface="Calibri"/>
                <a:cs typeface="Calibri"/>
              </a:rPr>
              <a:t>имеют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более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высокий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уровень,</a:t>
            </a:r>
            <a:r>
              <a:rPr dirty="0" sz="2800" spc="-10">
                <a:latin typeface="Calibri"/>
                <a:cs typeface="Calibri"/>
              </a:rPr>
              <a:t> чем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к </a:t>
            </a:r>
            <a:r>
              <a:rPr dirty="0" sz="2800" spc="-10">
                <a:latin typeface="Calibri"/>
                <a:cs typeface="Calibri"/>
              </a:rPr>
              <a:t>примеру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у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ординаторов</a:t>
            </a:r>
            <a:endParaRPr sz="2800">
              <a:latin typeface="Calibri"/>
              <a:cs typeface="Calibri"/>
            </a:endParaRPr>
          </a:p>
          <a:p>
            <a:pPr marL="241300" marR="934085" indent="-229235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  <a:tab pos="5803900" algn="l"/>
              </a:tabLst>
            </a:pPr>
            <a:r>
              <a:rPr dirty="0" sz="2800" spc="-15">
                <a:latin typeface="Calibri"/>
                <a:cs typeface="Calibri"/>
              </a:rPr>
              <a:t>Поэтому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на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постдипломном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уровне	</a:t>
            </a:r>
            <a:r>
              <a:rPr dirty="0" sz="2800" spc="-20">
                <a:latin typeface="Calibri"/>
                <a:cs typeface="Calibri"/>
              </a:rPr>
              <a:t>должна </a:t>
            </a:r>
            <a:r>
              <a:rPr dirty="0" sz="2800" spc="-5">
                <a:latin typeface="Calibri"/>
                <a:cs typeface="Calibri"/>
              </a:rPr>
              <a:t>нарастать </a:t>
            </a:r>
            <a:r>
              <a:rPr dirty="0" sz="2800" spc="-25">
                <a:latin typeface="Calibri"/>
                <a:cs typeface="Calibri"/>
              </a:rPr>
              <a:t>доля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тестов,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требующих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использования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клинического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мышления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71627"/>
            <a:ext cx="1280160" cy="12146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71627"/>
            <a:ext cx="1257300" cy="1144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User1</dc:creator>
  <dc:title>Презентация PowerPoint</dc:title>
  <dcterms:created xsi:type="dcterms:W3CDTF">2021-04-10T04:25:20Z</dcterms:created>
  <dcterms:modified xsi:type="dcterms:W3CDTF">2021-04-10T04:25:20Z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