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  <p:embeddedFontLst>
    <p:embeddedFont>
      <p:font typeface="Arial" panose="00000000000000000000" pitchFamily="34" charset="1"/>
      <p:regular r:id="rId30"/>
    </p:embeddedFont>
    <p:embeddedFont>
      <p:font typeface="Calibri" panose="00000000000000000000" pitchFamily="34" charset="1"/>
      <p:regular r:id="rId29"/>
      <p:bold r:id="rId31"/>
    </p:embeddedFont>
    <p:embeddedFont>
      <p:font typeface="Times New Roman" panose="00000000000000000000" pitchFamily="18" charset="1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font" Target="fonts/font1.fntdata"/><Relationship Id="rId29" Type="http://schemas.openxmlformats.org/officeDocument/2006/relationships/font" Target="fonts/font2.fntdata"/><Relationship Id="rId30" Type="http://schemas.openxmlformats.org/officeDocument/2006/relationships/font" Target="fonts/font3.fntdata"/><Relationship Id="rId31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848" y="461899"/>
            <a:ext cx="1924303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069593"/>
            <a:ext cx="8062595" cy="459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876" y="2146173"/>
            <a:ext cx="577405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ТЕХНИЧЕСКИЕ </a:t>
            </a:r>
            <a:r>
              <a:rPr dirty="0" spc="-30"/>
              <a:t>ДЕФЕКТЫ </a:t>
            </a:r>
            <a:r>
              <a:rPr dirty="0" spc="-980"/>
              <a:t> </a:t>
            </a:r>
            <a:r>
              <a:rPr dirty="0" spc="-25"/>
              <a:t>ТЕСТОВЫХ</a:t>
            </a:r>
            <a:r>
              <a:rPr dirty="0" spc="-40"/>
              <a:t> </a:t>
            </a:r>
            <a:r>
              <a:rPr dirty="0" spc="-10"/>
              <a:t>ЗАДАНИЙ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208"/>
            <a:ext cx="7872095" cy="424942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355600" marR="5080" indent="-343535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600" spc="-5">
                <a:latin typeface="Calibri"/>
                <a:cs typeface="Calibri"/>
              </a:rPr>
              <a:t>58-летний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мужчина,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злоупотребляющий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алкоголем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и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ранее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госпитализировавшийся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в</a:t>
            </a:r>
            <a:r>
              <a:rPr dirty="0" sz="2600" spc="-5">
                <a:latin typeface="Calibri"/>
                <a:cs typeface="Calibri"/>
              </a:rPr>
              <a:t> психиатрическую</a:t>
            </a:r>
            <a:endParaRPr sz="2600">
              <a:latin typeface="Calibri"/>
              <a:cs typeface="Calibri"/>
            </a:endParaRPr>
          </a:p>
          <a:p>
            <a:pPr marL="355600" marR="219075">
              <a:lnSpc>
                <a:spcPts val="2810"/>
              </a:lnSpc>
            </a:pPr>
            <a:r>
              <a:rPr dirty="0" sz="2600" spc="-20">
                <a:latin typeface="Calibri"/>
                <a:cs typeface="Calibri"/>
              </a:rPr>
              <a:t>больницу, </a:t>
            </a:r>
            <a:r>
              <a:rPr dirty="0" sz="2600" spc="-5">
                <a:latin typeface="Calibri"/>
                <a:cs typeface="Calibri"/>
              </a:rPr>
              <a:t>растерян </a:t>
            </a:r>
            <a:r>
              <a:rPr dirty="0" sz="2600">
                <a:latin typeface="Calibri"/>
                <a:cs typeface="Calibri"/>
              </a:rPr>
              <a:t>и </a:t>
            </a:r>
            <a:r>
              <a:rPr dirty="0" sz="2600" spc="-5">
                <a:latin typeface="Calibri"/>
                <a:cs typeface="Calibri"/>
              </a:rPr>
              <a:t>возбужден. Он воспринимает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окружающий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мир,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как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нереальный.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Этот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симптом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ts val="3090"/>
              </a:lnSpc>
            </a:pPr>
            <a:r>
              <a:rPr dirty="0" sz="2600" spc="-5">
                <a:latin typeface="Calibri"/>
                <a:cs typeface="Calibri"/>
              </a:rPr>
              <a:t>называется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latin typeface="Calibri"/>
                <a:cs typeface="Calibri"/>
              </a:rPr>
              <a:t>A.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дереализация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B.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деперсонализация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C.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дезориентация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35">
                <a:latin typeface="Calibri"/>
                <a:cs typeface="Calibri"/>
              </a:rPr>
              <a:t>D.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частичная </a:t>
            </a:r>
            <a:r>
              <a:rPr dirty="0" sz="2800" spc="-15">
                <a:latin typeface="Calibri"/>
                <a:cs typeface="Calibri"/>
              </a:rPr>
              <a:t>потеря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памяти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Calibri"/>
                <a:cs typeface="Calibri"/>
              </a:rPr>
              <a:t>E. сигнальное</a:t>
            </a:r>
            <a:r>
              <a:rPr dirty="0" sz="2800" spc="-10">
                <a:latin typeface="Calibri"/>
                <a:cs typeface="Calibri"/>
              </a:rPr>
              <a:t> возбуждение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921" y="461899"/>
            <a:ext cx="66001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Тенденция</a:t>
            </a:r>
            <a:r>
              <a:rPr dirty="0" spc="-60"/>
              <a:t> </a:t>
            </a:r>
            <a:r>
              <a:rPr dirty="0"/>
              <a:t>к</a:t>
            </a:r>
            <a:r>
              <a:rPr dirty="0" spc="-20"/>
              <a:t> </a:t>
            </a:r>
            <a:r>
              <a:rPr dirty="0" spc="-10"/>
              <a:t>конвергенции: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1966"/>
            <a:ext cx="7991475" cy="4854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dirty="0" sz="2200" spc="-5">
                <a:latin typeface="Calibri"/>
                <a:cs typeface="Calibri"/>
              </a:rPr>
              <a:t>Правильный </a:t>
            </a:r>
            <a:r>
              <a:rPr dirty="0" sz="2200" spc="-10">
                <a:latin typeface="Calibri"/>
                <a:cs typeface="Calibri"/>
              </a:rPr>
              <a:t>ответ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включает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себя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наибольшее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количество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общих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dirty="0" sz="2200" spc="-15">
                <a:latin typeface="Calibri"/>
                <a:cs typeface="Calibri"/>
              </a:rPr>
              <a:t>элементов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из</a:t>
            </a:r>
            <a:r>
              <a:rPr dirty="0" sz="2200" spc="-10">
                <a:latin typeface="Calibri"/>
                <a:cs typeface="Calibri"/>
              </a:rPr>
              <a:t> других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вариантов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ответа.</a:t>
            </a:r>
            <a:endParaRPr sz="2200">
              <a:latin typeface="Calibri"/>
              <a:cs typeface="Calibri"/>
            </a:endParaRPr>
          </a:p>
          <a:p>
            <a:pPr marL="12700" marR="113664">
              <a:lnSpc>
                <a:spcPct val="80000"/>
              </a:lnSpc>
              <a:spcBef>
                <a:spcPts val="530"/>
              </a:spcBef>
            </a:pPr>
            <a:r>
              <a:rPr dirty="0" sz="2200" spc="-10">
                <a:latin typeface="Calibri"/>
                <a:cs typeface="Calibri"/>
              </a:rPr>
              <a:t>Основополагающим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является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то,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что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правильным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ответом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служит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вариант,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имеющей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наибольшее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сходство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с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остальными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вариантами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ответа;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для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правильного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не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типично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быть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dirty="0" sz="2200" spc="-5">
                <a:latin typeface="Calibri"/>
                <a:cs typeface="Calibri"/>
              </a:rPr>
              <a:t>исключением.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Например,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 вариантах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представленных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цифрами,</a:t>
            </a:r>
            <a:endParaRPr sz="2200">
              <a:latin typeface="Calibri"/>
              <a:cs typeface="Calibri"/>
            </a:endParaRPr>
          </a:p>
          <a:p>
            <a:pPr marL="12700" marR="291465">
              <a:lnSpc>
                <a:spcPct val="80000"/>
              </a:lnSpc>
              <a:spcBef>
                <a:spcPts val="260"/>
              </a:spcBef>
            </a:pPr>
            <a:r>
              <a:rPr dirty="0" sz="2200" spc="-5">
                <a:latin typeface="Calibri"/>
                <a:cs typeface="Calibri"/>
              </a:rPr>
              <a:t>правильным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ответом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скорее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всего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будет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среднее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значение,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а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не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крайние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величины.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двойных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вариантах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правильным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ответом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скорее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всего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будет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вариант,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имеющий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наибольшее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сходство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с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дистракторами.</a:t>
            </a:r>
            <a:endParaRPr sz="2200">
              <a:latin typeface="Calibri"/>
              <a:cs typeface="Calibri"/>
            </a:endParaRPr>
          </a:p>
          <a:p>
            <a:pPr marL="12700" marR="425450" indent="63500">
              <a:lnSpc>
                <a:spcPts val="2110"/>
              </a:lnSpc>
              <a:spcBef>
                <a:spcPts val="515"/>
              </a:spcBef>
            </a:pPr>
            <a:r>
              <a:rPr dirty="0" sz="2200" spc="-10">
                <a:latin typeface="Calibri"/>
                <a:cs typeface="Calibri"/>
              </a:rPr>
              <a:t>Например,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среди</a:t>
            </a:r>
            <a:r>
              <a:rPr dirty="0" sz="2200" spc="-5">
                <a:latin typeface="Calibri"/>
                <a:cs typeface="Calibri"/>
              </a:rPr>
              <a:t> вариантов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</a:t>
            </a:r>
            <a:r>
              <a:rPr dirty="0" sz="2200" spc="-5">
                <a:latin typeface="Calibri"/>
                <a:cs typeface="Calibri"/>
              </a:rPr>
              <a:t> “Карандаш и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ручка”, 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“Карандаш и </a:t>
            </a:r>
            <a:r>
              <a:rPr dirty="0" sz="2200" spc="-30">
                <a:latin typeface="Calibri"/>
                <a:cs typeface="Calibri"/>
              </a:rPr>
              <a:t>фломастер”,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“Карандаш 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кисточка”,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“Ручка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маркер”,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правильным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ответом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скорее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всего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будет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“Карандаш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ручка”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(что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выявляется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путем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простого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подсчета: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“Карандаш”</a:t>
            </a:r>
            <a:endParaRPr sz="2200">
              <a:latin typeface="Calibri"/>
              <a:cs typeface="Calibri"/>
            </a:endParaRPr>
          </a:p>
          <a:p>
            <a:pPr marL="12700" marR="175895">
              <a:lnSpc>
                <a:spcPct val="80000"/>
              </a:lnSpc>
              <a:spcBef>
                <a:spcPts val="25"/>
              </a:spcBef>
            </a:pPr>
            <a:r>
              <a:rPr dirty="0" sz="2200" spc="-5">
                <a:latin typeface="Calibri"/>
                <a:cs typeface="Calibri"/>
              </a:rPr>
              <a:t>встречается 3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раза, “Ручка”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дважды,</a:t>
            </a:r>
            <a:r>
              <a:rPr dirty="0" sz="2200" spc="-5">
                <a:latin typeface="Calibri"/>
                <a:cs typeface="Calibri"/>
              </a:rPr>
              <a:t> а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другие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варианты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лишь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по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одному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разу).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489" y="664590"/>
            <a:ext cx="589089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ДЕФЕКТЫ,</a:t>
            </a:r>
            <a:r>
              <a:rPr dirty="0" sz="2000" spc="-35"/>
              <a:t> </a:t>
            </a:r>
            <a:r>
              <a:rPr dirty="0" sz="2000" spc="-5"/>
              <a:t>СВЯЗАННЫЕ</a:t>
            </a:r>
            <a:r>
              <a:rPr dirty="0" sz="2000" spc="-20"/>
              <a:t> </a:t>
            </a:r>
            <a:r>
              <a:rPr dirty="0" sz="2000"/>
              <a:t>С</a:t>
            </a:r>
            <a:r>
              <a:rPr dirty="0" sz="2000" spc="-20"/>
              <a:t> </a:t>
            </a:r>
            <a:r>
              <a:rPr dirty="0" sz="2000"/>
              <a:t>ЧРЕЗМЕРНОЙ</a:t>
            </a:r>
            <a:r>
              <a:rPr dirty="0" sz="2000" spc="-15"/>
              <a:t> </a:t>
            </a:r>
            <a:r>
              <a:rPr dirty="0" sz="2000" spc="-5"/>
              <a:t>СЛОЖНОСТЬЮ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20915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latin typeface="Calibri"/>
                <a:cs typeface="Calibri"/>
              </a:rPr>
              <a:t>Варианты </a:t>
            </a:r>
            <a:r>
              <a:rPr dirty="0" sz="3200" spc="-15">
                <a:latin typeface="Calibri"/>
                <a:cs typeface="Calibri"/>
              </a:rPr>
              <a:t>ответов </a:t>
            </a:r>
            <a:r>
              <a:rPr dirty="0" sz="3200" spc="-10">
                <a:latin typeface="Calibri"/>
                <a:cs typeface="Calibri"/>
              </a:rPr>
              <a:t>являются </a:t>
            </a:r>
            <a:r>
              <a:rPr dirty="0" sz="3200" spc="-5">
                <a:latin typeface="Calibri"/>
                <a:cs typeface="Calibri"/>
              </a:rPr>
              <a:t>длинными,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сложными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или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двойными.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9509" y="133934"/>
            <a:ext cx="17468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Пример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853186"/>
            <a:ext cx="7982584" cy="5391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9464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Calibri"/>
                <a:cs typeface="Calibri"/>
              </a:rPr>
              <a:t>Комиссии по </a:t>
            </a:r>
            <a:r>
              <a:rPr dirty="0" sz="2000" spc="-10" b="1">
                <a:latin typeface="Calibri"/>
                <a:cs typeface="Calibri"/>
              </a:rPr>
              <a:t>оценке </a:t>
            </a:r>
            <a:r>
              <a:rPr dirty="0" sz="2000" b="1">
                <a:latin typeface="Calibri"/>
                <a:cs typeface="Calibri"/>
              </a:rPr>
              <a:t>работы </a:t>
            </a:r>
            <a:r>
              <a:rPr dirty="0" sz="2000" spc="-10" b="1">
                <a:latin typeface="Calibri"/>
                <a:cs typeface="Calibri"/>
              </a:rPr>
              <a:t>коллег </a:t>
            </a:r>
            <a:r>
              <a:rPr dirty="0" sz="2000" b="1">
                <a:latin typeface="Calibri"/>
                <a:cs typeface="Calibri"/>
              </a:rPr>
              <a:t>в </a:t>
            </a:r>
            <a:r>
              <a:rPr dirty="0" sz="2000" spc="-10" b="1">
                <a:latin typeface="Calibri"/>
                <a:cs typeface="Calibri"/>
              </a:rPr>
              <a:t>некоторых </a:t>
            </a:r>
            <a:r>
              <a:rPr dirty="0" sz="2000" spc="-5" b="1">
                <a:latin typeface="Calibri"/>
                <a:cs typeface="Calibri"/>
              </a:rPr>
              <a:t>организациях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здравоохранения </a:t>
            </a:r>
            <a:r>
              <a:rPr dirty="0" sz="2000" b="1">
                <a:latin typeface="Calibri"/>
                <a:cs typeface="Calibri"/>
              </a:rPr>
              <a:t>(НМО - Health </a:t>
            </a:r>
            <a:r>
              <a:rPr dirty="0" sz="2000" spc="-10" b="1">
                <a:latin typeface="Calibri"/>
                <a:cs typeface="Calibri"/>
              </a:rPr>
              <a:t>Maintenance Organization) </a:t>
            </a:r>
            <a:r>
              <a:rPr dirty="0" sz="2000" spc="-5" b="1">
                <a:latin typeface="Calibri"/>
                <a:cs typeface="Calibri"/>
              </a:rPr>
              <a:t>могут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предпринять действия </a:t>
            </a:r>
            <a:r>
              <a:rPr dirty="0" sz="2000" b="1">
                <a:latin typeface="Calibri"/>
                <a:cs typeface="Calibri"/>
              </a:rPr>
              <a:t>в </a:t>
            </a:r>
            <a:r>
              <a:rPr dirty="0" sz="2000" spc="-5" b="1">
                <a:latin typeface="Calibri"/>
                <a:cs typeface="Calibri"/>
              </a:rPr>
              <a:t>отношении документов, </a:t>
            </a:r>
            <a:r>
              <a:rPr dirty="0" sz="2000" spc="-10" b="1">
                <a:latin typeface="Calibri"/>
                <a:cs typeface="Calibri"/>
              </a:rPr>
              <a:t>подтверждающих 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образование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квалификацию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врача,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защиту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интересов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участников </a:t>
            </a:r>
            <a:r>
              <a:rPr dirty="0" sz="2000" spc="-434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НМО.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Существует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требование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убедиться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 </a:t>
            </a:r>
            <a:r>
              <a:rPr dirty="0" sz="2000" spc="-5" b="1">
                <a:latin typeface="Calibri"/>
                <a:cs typeface="Calibri"/>
              </a:rPr>
              <a:t>том,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что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ходе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таких</a:t>
            </a:r>
            <a:endParaRPr sz="2000">
              <a:latin typeface="Calibri"/>
              <a:cs typeface="Calibri"/>
            </a:endParaRPr>
          </a:p>
          <a:p>
            <a:pPr marL="12700" marR="40005">
              <a:lnSpc>
                <a:spcPct val="100000"/>
              </a:lnSpc>
            </a:pPr>
            <a:r>
              <a:rPr dirty="0" sz="2000" spc="-5" b="1">
                <a:latin typeface="Calibri"/>
                <a:cs typeface="Calibri"/>
              </a:rPr>
              <a:t>действий </a:t>
            </a:r>
            <a:r>
              <a:rPr dirty="0" sz="2000" b="1">
                <a:latin typeface="Calibri"/>
                <a:cs typeface="Calibri"/>
              </a:rPr>
              <a:t>к врачу </a:t>
            </a:r>
            <a:r>
              <a:rPr dirty="0" sz="2000" spc="-5" b="1">
                <a:latin typeface="Calibri"/>
                <a:cs typeface="Calibri"/>
              </a:rPr>
              <a:t>применяются </a:t>
            </a:r>
            <a:r>
              <a:rPr dirty="0" sz="2000" spc="-10" b="1">
                <a:latin typeface="Calibri"/>
                <a:cs typeface="Calibri"/>
              </a:rPr>
              <a:t>надлежащие </a:t>
            </a:r>
            <a:r>
              <a:rPr dirty="0" sz="2000" spc="-5" b="1">
                <a:latin typeface="Calibri"/>
                <a:cs typeface="Calibri"/>
              </a:rPr>
              <a:t>законные </a:t>
            </a:r>
            <a:r>
              <a:rPr dirty="0" sz="2000" spc="-10" b="1">
                <a:latin typeface="Calibri"/>
                <a:cs typeface="Calibri"/>
              </a:rPr>
              <a:t>процедуры. </a:t>
            </a:r>
            <a:r>
              <a:rPr dirty="0" sz="2000" spc="-5" b="1">
                <a:latin typeface="Calibri"/>
                <a:cs typeface="Calibri"/>
              </a:rPr>
              <a:t>Что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из </a:t>
            </a:r>
            <a:r>
              <a:rPr dirty="0" sz="2000" spc="-10" b="1">
                <a:latin typeface="Calibri"/>
                <a:cs typeface="Calibri"/>
              </a:rPr>
              <a:t>следующего </a:t>
            </a:r>
            <a:r>
              <a:rPr dirty="0" sz="2000" spc="-5" b="1">
                <a:latin typeface="Calibri"/>
                <a:cs typeface="Calibri"/>
              </a:rPr>
              <a:t>обязательно включается </a:t>
            </a:r>
            <a:r>
              <a:rPr dirty="0" sz="2000" b="1">
                <a:latin typeface="Calibri"/>
                <a:cs typeface="Calibri"/>
              </a:rPr>
              <a:t>в </a:t>
            </a:r>
            <a:r>
              <a:rPr dirty="0" sz="2000" spc="-10" b="1">
                <a:latin typeface="Calibri"/>
                <a:cs typeface="Calibri"/>
              </a:rPr>
              <a:t>надлежащие </a:t>
            </a:r>
            <a:r>
              <a:rPr dirty="0" sz="2000" spc="-5" b="1">
                <a:latin typeface="Calibri"/>
                <a:cs typeface="Calibri"/>
              </a:rPr>
              <a:t>законные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процедуры?</a:t>
            </a:r>
            <a:endParaRPr sz="2000">
              <a:latin typeface="Calibri"/>
              <a:cs typeface="Calibri"/>
            </a:endParaRPr>
          </a:p>
          <a:p>
            <a:pPr marL="355600" marR="28575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dirty="0"/>
              <a:t>	</a:t>
            </a:r>
            <a:r>
              <a:rPr dirty="0" sz="2000" spc="5">
                <a:latin typeface="Calibri"/>
                <a:cs typeface="Calibri"/>
              </a:rPr>
              <a:t>A. </a:t>
            </a:r>
            <a:r>
              <a:rPr dirty="0" sz="2000" spc="-5">
                <a:latin typeface="Calibri"/>
                <a:cs typeface="Calibri"/>
              </a:rPr>
              <a:t>Соответствующее </a:t>
            </a:r>
            <a:r>
              <a:rPr dirty="0" sz="2000" spc="-10">
                <a:latin typeface="Calibri"/>
                <a:cs typeface="Calibri"/>
              </a:rPr>
              <a:t>уведомление, </a:t>
            </a:r>
            <a:r>
              <a:rPr dirty="0" sz="2000">
                <a:latin typeface="Calibri"/>
                <a:cs typeface="Calibri"/>
              </a:rPr>
              <a:t>суд, </a:t>
            </a:r>
            <a:r>
              <a:rPr dirty="0" sz="2000" spc="-5">
                <a:latin typeface="Calibri"/>
                <a:cs typeface="Calibri"/>
              </a:rPr>
              <a:t>уполномоченный принять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решение, </a:t>
            </a:r>
            <a:r>
              <a:rPr dirty="0" sz="2000">
                <a:latin typeface="Calibri"/>
                <a:cs typeface="Calibri"/>
              </a:rPr>
              <a:t>возможность </a:t>
            </a:r>
            <a:r>
              <a:rPr dirty="0" sz="2000" spc="-5">
                <a:latin typeface="Calibri"/>
                <a:cs typeface="Calibri"/>
              </a:rPr>
              <a:t>лично </a:t>
            </a:r>
            <a:r>
              <a:rPr dirty="0" sz="2000">
                <a:latin typeface="Calibri"/>
                <a:cs typeface="Calibri"/>
              </a:rPr>
              <a:t>оспорить </a:t>
            </a:r>
            <a:r>
              <a:rPr dirty="0" sz="2000" spc="-5">
                <a:latin typeface="Calibri"/>
                <a:cs typeface="Calibri"/>
              </a:rPr>
              <a:t>показания </a:t>
            </a:r>
            <a:r>
              <a:rPr dirty="0" sz="2000" spc="-10">
                <a:latin typeface="Calibri"/>
                <a:cs typeface="Calibri"/>
              </a:rPr>
              <a:t>свидетелей </a:t>
            </a:r>
            <a:r>
              <a:rPr dirty="0" sz="2000" spc="-5">
                <a:latin typeface="Calibri"/>
                <a:cs typeface="Calibri"/>
              </a:rPr>
              <a:t>против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себя; и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возможность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представить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доказательства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 свою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защиту.</a:t>
            </a:r>
            <a:endParaRPr sz="2000">
              <a:latin typeface="Calibri"/>
              <a:cs typeface="Calibri"/>
            </a:endParaRPr>
          </a:p>
          <a:p>
            <a:pPr marL="355600" marR="708025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>
                <a:latin typeface="Calibri"/>
                <a:cs typeface="Calibri"/>
              </a:rPr>
              <a:t>B. </a:t>
            </a:r>
            <a:r>
              <a:rPr dirty="0" sz="2000" spc="-15">
                <a:latin typeface="Calibri"/>
                <a:cs typeface="Calibri"/>
              </a:rPr>
              <a:t>Уведомление, </a:t>
            </a:r>
            <a:r>
              <a:rPr dirty="0" sz="2000">
                <a:latin typeface="Calibri"/>
                <a:cs typeface="Calibri"/>
              </a:rPr>
              <a:t>беспристрастность </a:t>
            </a:r>
            <a:r>
              <a:rPr dirty="0" sz="2000" spc="-5">
                <a:latin typeface="Calibri"/>
                <a:cs typeface="Calibri"/>
              </a:rPr>
              <a:t>участников, </a:t>
            </a:r>
            <a:r>
              <a:rPr dirty="0" sz="2000">
                <a:latin typeface="Calibri"/>
                <a:cs typeface="Calibri"/>
              </a:rPr>
              <a:t>возможность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услышать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лично </a:t>
            </a:r>
            <a:r>
              <a:rPr dirty="0" sz="2000">
                <a:latin typeface="Calibri"/>
                <a:cs typeface="Calibri"/>
              </a:rPr>
              <a:t>оспорить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показания</a:t>
            </a:r>
            <a:r>
              <a:rPr dirty="0" sz="2000" spc="-10">
                <a:latin typeface="Calibri"/>
                <a:cs typeface="Calibri"/>
              </a:rPr>
              <a:t> свидетелей </a:t>
            </a:r>
            <a:r>
              <a:rPr dirty="0" sz="2000" spc="-5">
                <a:latin typeface="Calibri"/>
                <a:cs typeface="Calibri"/>
              </a:rPr>
              <a:t>против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себя.</a:t>
            </a:r>
            <a:endParaRPr sz="2000">
              <a:latin typeface="Calibri"/>
              <a:cs typeface="Calibri"/>
            </a:endParaRPr>
          </a:p>
          <a:p>
            <a:pPr marL="412115" indent="-40005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dirty="0" sz="2000" spc="-5">
                <a:latin typeface="Calibri"/>
                <a:cs typeface="Calibri"/>
              </a:rPr>
              <a:t>C.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Разумное </a:t>
            </a: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5">
                <a:latin typeface="Calibri"/>
                <a:cs typeface="Calibri"/>
              </a:rPr>
              <a:t> своевременное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уведомление, </a:t>
            </a:r>
            <a:r>
              <a:rPr dirty="0" sz="2000">
                <a:latin typeface="Calibri"/>
                <a:cs typeface="Calibri"/>
              </a:rPr>
              <a:t>беспристрастная</a:t>
            </a:r>
            <a:endParaRPr sz="2000">
              <a:latin typeface="Calibri"/>
              <a:cs typeface="Calibri"/>
            </a:endParaRPr>
          </a:p>
          <a:p>
            <a:pPr algn="just" marL="355600" marR="508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комиссия, уполномоченная </a:t>
            </a:r>
            <a:r>
              <a:rPr dirty="0" sz="2000">
                <a:latin typeface="Calibri"/>
                <a:cs typeface="Calibri"/>
              </a:rPr>
              <a:t>принять </a:t>
            </a:r>
            <a:r>
              <a:rPr dirty="0" sz="2000" spc="-5">
                <a:latin typeface="Calibri"/>
                <a:cs typeface="Calibri"/>
              </a:rPr>
              <a:t>решение, </a:t>
            </a:r>
            <a:r>
              <a:rPr dirty="0" sz="2000">
                <a:latin typeface="Calibri"/>
                <a:cs typeface="Calibri"/>
              </a:rPr>
              <a:t>возможность услышать </a:t>
            </a:r>
            <a:r>
              <a:rPr dirty="0" sz="2000" spc="-4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свидетельства </a:t>
            </a:r>
            <a:r>
              <a:rPr dirty="0" sz="2000" spc="-5">
                <a:latin typeface="Calibri"/>
                <a:cs typeface="Calibri"/>
              </a:rPr>
              <a:t>против </a:t>
            </a:r>
            <a:r>
              <a:rPr dirty="0" sz="2000">
                <a:latin typeface="Calibri"/>
                <a:cs typeface="Calibri"/>
              </a:rPr>
              <a:t>себя и </a:t>
            </a:r>
            <a:r>
              <a:rPr dirty="0" sz="2000" spc="-5">
                <a:latin typeface="Calibri"/>
                <a:cs typeface="Calibri"/>
              </a:rPr>
              <a:t>лично оспорить показания </a:t>
            </a:r>
            <a:r>
              <a:rPr dirty="0" sz="2000" spc="-10">
                <a:latin typeface="Calibri"/>
                <a:cs typeface="Calibri"/>
              </a:rPr>
              <a:t>свидетелей </a:t>
            </a:r>
            <a:r>
              <a:rPr dirty="0" sz="2000">
                <a:latin typeface="Calibri"/>
                <a:cs typeface="Calibri"/>
              </a:rPr>
              <a:t>и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возможность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представить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доказательства </a:t>
            </a:r>
            <a:r>
              <a:rPr dirty="0" sz="2000">
                <a:latin typeface="Calibri"/>
                <a:cs typeface="Calibri"/>
              </a:rPr>
              <a:t>в свою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защиту.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113" y="307086"/>
            <a:ext cx="65741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Цифровые данные</a:t>
            </a:r>
            <a:r>
              <a:rPr dirty="0" sz="2800" spc="-15"/>
              <a:t> </a:t>
            </a:r>
            <a:r>
              <a:rPr dirty="0" sz="2800" spc="-10"/>
              <a:t>выражены</a:t>
            </a:r>
            <a:r>
              <a:rPr dirty="0" sz="2800" spc="-15"/>
              <a:t> </a:t>
            </a:r>
            <a:r>
              <a:rPr dirty="0" sz="2800" spc="-5"/>
              <a:t>бессистемно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64235"/>
            <a:ext cx="8017509" cy="465264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355600" marR="219710" indent="-3435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35">
                <a:latin typeface="Calibri"/>
                <a:cs typeface="Calibri"/>
              </a:rPr>
              <a:t>Когда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используются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цифровые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варианты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они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должны 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быть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расположены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порядке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возрастания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быть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выражены</a:t>
            </a:r>
            <a:r>
              <a:rPr dirty="0" sz="2200" spc="-5">
                <a:latin typeface="Calibri"/>
                <a:cs typeface="Calibri"/>
              </a:rPr>
              <a:t> в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едином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формате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(т.е.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-10">
                <a:latin typeface="Calibri"/>
                <a:cs typeface="Calibri"/>
              </a:rPr>
              <a:t> виде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отдельного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числа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или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 </a:t>
            </a:r>
            <a:r>
              <a:rPr dirty="0" sz="2200" spc="-10">
                <a:latin typeface="Calibri"/>
                <a:cs typeface="Calibri"/>
              </a:rPr>
              <a:t>виде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диапазона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чисел).</a:t>
            </a:r>
            <a:endParaRPr sz="2200">
              <a:latin typeface="Calibri"/>
              <a:cs typeface="Calibri"/>
            </a:endParaRPr>
          </a:p>
          <a:p>
            <a:pPr marL="355600" marR="1002030" indent="-34353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Путаница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возникает,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когда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форматы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цифровых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данных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смешиваются,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когда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варианты</a:t>
            </a:r>
            <a:r>
              <a:rPr dirty="0" sz="2200" spc="-10">
                <a:latin typeface="Calibri"/>
                <a:cs typeface="Calibri"/>
              </a:rPr>
              <a:t> ответа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располагаются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нелогичном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порядке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или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бессистемно.</a:t>
            </a:r>
            <a:endParaRPr sz="2200">
              <a:latin typeface="Calibri"/>
              <a:cs typeface="Calibri"/>
            </a:endParaRPr>
          </a:p>
          <a:p>
            <a:pPr marL="355600" marR="259079" indent="-343535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данном примере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варианты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А,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 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С </a:t>
            </a:r>
            <a:r>
              <a:rPr dirty="0" sz="2200" spc="-10">
                <a:latin typeface="Calibri"/>
                <a:cs typeface="Calibri"/>
              </a:rPr>
              <a:t>выражены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 spc="-10">
                <a:latin typeface="Calibri"/>
                <a:cs typeface="Calibri"/>
              </a:rPr>
              <a:t> виде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диапазона,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тогда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как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варианты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 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Е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-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точных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процентные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данные.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Все варианты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должны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быть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либо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виде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диапазона,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либо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 </a:t>
            </a:r>
            <a:r>
              <a:rPr dirty="0" sz="2200" spc="-10">
                <a:latin typeface="Calibri"/>
                <a:cs typeface="Calibri"/>
              </a:rPr>
              <a:t>виде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точных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процентных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данных;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смешивать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эти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форматы</a:t>
            </a:r>
            <a:r>
              <a:rPr dirty="0" sz="2200" spc="-5">
                <a:latin typeface="Calibri"/>
                <a:cs typeface="Calibri"/>
              </a:rPr>
              <a:t> не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рекомендуется.</a:t>
            </a:r>
            <a:endParaRPr sz="2200">
              <a:latin typeface="Calibri"/>
              <a:cs typeface="Calibri"/>
            </a:endParaRPr>
          </a:p>
          <a:p>
            <a:pPr marL="355600" marR="300990" indent="-343535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Calibri"/>
                <a:cs typeface="Calibri"/>
              </a:rPr>
              <a:t>Кроме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того,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ответа</a:t>
            </a:r>
            <a:r>
              <a:rPr dirty="0" sz="2200" spc="-5">
                <a:latin typeface="Calibri"/>
                <a:cs typeface="Calibri"/>
              </a:rPr>
              <a:t> С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включает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 себя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 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Е,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что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почти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несомненно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исключает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варианты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 и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Е из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числа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правильных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ответов.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16545" cy="441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latin typeface="Calibri"/>
                <a:cs typeface="Calibri"/>
              </a:rPr>
              <a:t>После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повторно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перенесенного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dirty="0" sz="3200" spc="-5">
                <a:latin typeface="Calibri"/>
                <a:cs typeface="Calibri"/>
              </a:rPr>
              <a:t>сальпингита </a:t>
            </a:r>
            <a:r>
              <a:rPr dirty="0" sz="3200" spc="-20">
                <a:latin typeface="Calibri"/>
                <a:cs typeface="Calibri"/>
              </a:rPr>
              <a:t>какова </a:t>
            </a:r>
            <a:r>
              <a:rPr dirty="0" sz="3200">
                <a:latin typeface="Calibri"/>
                <a:cs typeface="Calibri"/>
              </a:rPr>
              <a:t>вероятность </a:t>
            </a:r>
            <a:r>
              <a:rPr dirty="0" sz="3200" spc="-10">
                <a:latin typeface="Calibri"/>
                <a:cs typeface="Calibri"/>
              </a:rPr>
              <a:t>бесплодия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у</a:t>
            </a:r>
            <a:r>
              <a:rPr dirty="0" sz="3200" spc="-5">
                <a:latin typeface="Calibri"/>
                <a:cs typeface="Calibri"/>
              </a:rPr>
              <a:t> женщины?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5">
                <a:latin typeface="Calibri"/>
                <a:cs typeface="Calibri"/>
              </a:rPr>
              <a:t>A.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Менее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20%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latin typeface="Calibri"/>
                <a:cs typeface="Calibri"/>
              </a:rPr>
              <a:t>B.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От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20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до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30%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C.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Более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50%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 sz="3200" spc="-40">
                <a:latin typeface="Calibri"/>
                <a:cs typeface="Calibri"/>
              </a:rPr>
              <a:t>D.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90%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E.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75%.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646" y="326263"/>
            <a:ext cx="682370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Использование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вариантах </a:t>
            </a:r>
            <a:r>
              <a:rPr dirty="0" sz="2400" spc="-10">
                <a:latin typeface="Calibri"/>
                <a:cs typeface="Calibri"/>
              </a:rPr>
              <a:t>ответа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неопределенных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534" y="679830"/>
            <a:ext cx="785875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5"/>
              <a:t>терминов,</a:t>
            </a:r>
            <a:r>
              <a:rPr dirty="0" sz="2400"/>
              <a:t> </a:t>
            </a:r>
            <a:r>
              <a:rPr dirty="0" sz="2400" spc="-5"/>
              <a:t>характеризующих</a:t>
            </a:r>
            <a:r>
              <a:rPr dirty="0" sz="2400"/>
              <a:t> </a:t>
            </a:r>
            <a:r>
              <a:rPr dirty="0" sz="2400" spc="-10"/>
              <a:t>частоту</a:t>
            </a:r>
            <a:r>
              <a:rPr dirty="0" sz="2400" spc="-30"/>
              <a:t> </a:t>
            </a:r>
            <a:r>
              <a:rPr dirty="0" sz="2400" spc="-5"/>
              <a:t>(напр., </a:t>
            </a:r>
            <a:r>
              <a:rPr dirty="0" sz="2400" spc="-15"/>
              <a:t>редко,</a:t>
            </a:r>
            <a:r>
              <a:rPr dirty="0" sz="2400" spc="-30"/>
              <a:t> </a:t>
            </a:r>
            <a:r>
              <a:rPr dirty="0" sz="2400" spc="-5"/>
              <a:t>обычно</a:t>
            </a:r>
            <a:r>
              <a:rPr dirty="0" sz="4000" spc="-5"/>
              <a:t>)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607946"/>
            <a:ext cx="746125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19075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0">
                <a:latin typeface="Calibri"/>
                <a:cs typeface="Calibri"/>
              </a:rPr>
              <a:t>Исследование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показало,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что </a:t>
            </a:r>
            <a:r>
              <a:rPr dirty="0" sz="3200" spc="-70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неопределенные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термины,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dirty="0" sz="3200" spc="-5">
                <a:latin typeface="Calibri"/>
                <a:cs typeface="Calibri"/>
              </a:rPr>
              <a:t>характеризующие </a:t>
            </a:r>
            <a:r>
              <a:rPr dirty="0" sz="3200" spc="-10">
                <a:latin typeface="Calibri"/>
                <a:cs typeface="Calibri"/>
              </a:rPr>
              <a:t>частоту </a:t>
            </a:r>
            <a:r>
              <a:rPr dirty="0" sz="3200" spc="-5">
                <a:latin typeface="Calibri"/>
                <a:cs typeface="Calibri"/>
              </a:rPr>
              <a:t>явления, </a:t>
            </a:r>
            <a:r>
              <a:rPr dirty="0" sz="3200" spc="-15">
                <a:latin typeface="Calibri"/>
                <a:cs typeface="Calibri"/>
              </a:rPr>
              <a:t>даже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экспертами </a:t>
            </a:r>
            <a:r>
              <a:rPr dirty="0" sz="3200">
                <a:latin typeface="Calibri"/>
                <a:cs typeface="Calibri"/>
              </a:rPr>
              <a:t>не </a:t>
            </a:r>
            <a:r>
              <a:rPr dirty="0" sz="3200" spc="-30">
                <a:latin typeface="Calibri"/>
                <a:cs typeface="Calibri"/>
              </a:rPr>
              <a:t>всегда </a:t>
            </a:r>
            <a:r>
              <a:rPr dirty="0" sz="3200" spc="-5">
                <a:latin typeface="Calibri"/>
                <a:cs typeface="Calibri"/>
              </a:rPr>
              <a:t>понимаются 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одинаково.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2641" y="314909"/>
            <a:ext cx="19221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87882"/>
            <a:ext cx="6964680" cy="46443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5600" marR="1183640" indent="-343535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Выраженное </a:t>
            </a:r>
            <a:r>
              <a:rPr dirty="0" sz="3000" spc="-10">
                <a:latin typeface="Calibri"/>
                <a:cs typeface="Calibri"/>
              </a:rPr>
              <a:t>ожирение </a:t>
            </a:r>
            <a:r>
              <a:rPr dirty="0" sz="3000">
                <a:latin typeface="Calibri"/>
                <a:cs typeface="Calibri"/>
              </a:rPr>
              <a:t>в </a:t>
            </a:r>
            <a:r>
              <a:rPr dirty="0" sz="3000" spc="-10">
                <a:latin typeface="Calibri"/>
                <a:cs typeface="Calibri"/>
              </a:rPr>
              <a:t>раннем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подростковом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возрасте</a:t>
            </a:r>
            <a:endParaRPr sz="3000">
              <a:latin typeface="Calibri"/>
              <a:cs typeface="Calibri"/>
            </a:endParaRPr>
          </a:p>
          <a:p>
            <a:pPr marL="355600" marR="777875" indent="-343535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5">
                <a:latin typeface="Calibri"/>
                <a:cs typeface="Calibri"/>
              </a:rPr>
              <a:t>A. </a:t>
            </a:r>
            <a:r>
              <a:rPr dirty="0" sz="3000">
                <a:latin typeface="Calibri"/>
                <a:cs typeface="Calibri"/>
              </a:rPr>
              <a:t>обычно </a:t>
            </a:r>
            <a:r>
              <a:rPr dirty="0" sz="3000" spc="-5">
                <a:latin typeface="Calibri"/>
                <a:cs typeface="Calibri"/>
              </a:rPr>
              <a:t>лечение </a:t>
            </a:r>
            <a:r>
              <a:rPr dirty="0" sz="3000" spc="-15">
                <a:latin typeface="Calibri"/>
                <a:cs typeface="Calibri"/>
              </a:rPr>
              <a:t>диетой </a:t>
            </a:r>
            <a:r>
              <a:rPr dirty="0" sz="3000" spc="-10">
                <a:latin typeface="Calibri"/>
                <a:cs typeface="Calibri"/>
              </a:rPr>
              <a:t>является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эффективным</a:t>
            </a:r>
            <a:endParaRPr sz="3000">
              <a:latin typeface="Calibri"/>
              <a:cs typeface="Calibri"/>
            </a:endParaRPr>
          </a:p>
          <a:p>
            <a:pPr marL="355600" marR="1081405" indent="-343535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dirty="0" sz="3000">
                <a:latin typeface="Calibri"/>
                <a:cs typeface="Calibri"/>
              </a:rPr>
              <a:t>B.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часто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связано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с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эндокринными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нарушениями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C.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в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75%</a:t>
            </a:r>
            <a:r>
              <a:rPr dirty="0" sz="3000" spc="-5">
                <a:latin typeface="Calibri"/>
                <a:cs typeface="Calibri"/>
              </a:rPr>
              <a:t> случаев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исчезает </a:t>
            </a:r>
            <a:r>
              <a:rPr dirty="0" sz="3000">
                <a:latin typeface="Calibri"/>
                <a:cs typeface="Calibri"/>
              </a:rPr>
              <a:t>спонтанно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35">
                <a:latin typeface="Calibri"/>
                <a:cs typeface="Calibri"/>
              </a:rPr>
              <a:t>D.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имеет</a:t>
            </a:r>
            <a:r>
              <a:rPr dirty="0" sz="3000" spc="-20">
                <a:latin typeface="Calibri"/>
                <a:cs typeface="Calibri"/>
              </a:rPr>
              <a:t> плохой </a:t>
            </a:r>
            <a:r>
              <a:rPr dirty="0" sz="3000">
                <a:latin typeface="Calibri"/>
                <a:cs typeface="Calibri"/>
              </a:rPr>
              <a:t>прогноз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dirty="0" sz="3000" spc="-5">
                <a:latin typeface="Calibri"/>
                <a:cs typeface="Calibri"/>
              </a:rPr>
              <a:t>E. </a:t>
            </a:r>
            <a:r>
              <a:rPr dirty="0" sz="3000">
                <a:latin typeface="Calibri"/>
                <a:cs typeface="Calibri"/>
              </a:rPr>
              <a:t>обычно </a:t>
            </a:r>
            <a:r>
              <a:rPr dirty="0" sz="3000" spc="-10">
                <a:latin typeface="Calibri"/>
                <a:cs typeface="Calibri"/>
              </a:rPr>
              <a:t>поддается фармакотерапии </a:t>
            </a:r>
            <a:r>
              <a:rPr dirty="0" sz="3000">
                <a:latin typeface="Calibri"/>
                <a:cs typeface="Calibri"/>
              </a:rPr>
              <a:t>и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интенсивной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психотерапии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3522"/>
            <a:ext cx="7756525" cy="520763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marR="685800" indent="-34353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5">
                <a:latin typeface="Calibri"/>
                <a:cs typeface="Calibri"/>
              </a:rPr>
              <a:t>При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этом </a:t>
            </a:r>
            <a:r>
              <a:rPr dirty="0" sz="2500" spc="-5">
                <a:latin typeface="Calibri"/>
                <a:cs typeface="Calibri"/>
              </a:rPr>
              <a:t>варианты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ответа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длинные,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а </a:t>
            </a:r>
            <a:r>
              <a:rPr dirty="0" sz="2500" spc="-10">
                <a:latin typeface="Calibri"/>
                <a:cs typeface="Calibri"/>
              </a:rPr>
              <a:t>стилистика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делает</a:t>
            </a:r>
            <a:r>
              <a:rPr dirty="0" sz="2500" spc="-10">
                <a:latin typeface="Calibri"/>
                <a:cs typeface="Calibri"/>
              </a:rPr>
              <a:t> тестовое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задание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трудным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и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требующим </a:t>
            </a:r>
            <a:r>
              <a:rPr dirty="0" sz="2500" spc="-5">
                <a:latin typeface="Calibri"/>
                <a:cs typeface="Calibri"/>
              </a:rPr>
              <a:t> времени</a:t>
            </a:r>
            <a:r>
              <a:rPr dirty="0" sz="2500" spc="-10">
                <a:latin typeface="Calibri"/>
                <a:cs typeface="Calibri"/>
              </a:rPr>
              <a:t> для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принятия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решения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о</a:t>
            </a:r>
            <a:r>
              <a:rPr dirty="0" sz="2500" spc="-10">
                <a:latin typeface="Calibri"/>
                <a:cs typeface="Calibri"/>
              </a:rPr>
              <a:t> наиболее</a:t>
            </a:r>
            <a:endParaRPr sz="2500">
              <a:latin typeface="Calibri"/>
              <a:cs typeface="Calibri"/>
            </a:endParaRPr>
          </a:p>
          <a:p>
            <a:pPr marL="355600">
              <a:lnSpc>
                <a:spcPts val="2420"/>
              </a:lnSpc>
            </a:pPr>
            <a:r>
              <a:rPr dirty="0" sz="2500" spc="-5">
                <a:latin typeface="Calibri"/>
                <a:cs typeface="Calibri"/>
              </a:rPr>
              <a:t>правильном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ответе.</a:t>
            </a:r>
            <a:endParaRPr sz="2500">
              <a:latin typeface="Calibri"/>
              <a:cs typeface="Calibri"/>
            </a:endParaRPr>
          </a:p>
          <a:p>
            <a:pPr marL="355600" marR="1178560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5">
                <a:latin typeface="Calibri"/>
                <a:cs typeface="Calibri"/>
              </a:rPr>
              <a:t>Обычно </a:t>
            </a:r>
            <a:r>
              <a:rPr dirty="0" sz="2500" spc="-10">
                <a:latin typeface="Calibri"/>
                <a:cs typeface="Calibri"/>
              </a:rPr>
              <a:t>данный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дефект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можно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устранить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при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внимательном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редактировании.</a:t>
            </a:r>
            <a:endParaRPr sz="2500">
              <a:latin typeface="Calibri"/>
              <a:cs typeface="Calibri"/>
            </a:endParaRPr>
          </a:p>
          <a:p>
            <a:pPr marL="355600" marR="480695" indent="-3435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5">
                <a:latin typeface="Calibri"/>
                <a:cs typeface="Calibri"/>
              </a:rPr>
              <a:t>В</a:t>
            </a:r>
            <a:r>
              <a:rPr dirty="0" sz="2500" spc="-10">
                <a:latin typeface="Calibri"/>
                <a:cs typeface="Calibri"/>
              </a:rPr>
              <a:t> данном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конкретном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тестовом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задании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вводный 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вопрос </a:t>
            </a:r>
            <a:r>
              <a:rPr dirty="0" sz="2500" spc="-10">
                <a:latin typeface="Calibri"/>
                <a:cs typeface="Calibri"/>
              </a:rPr>
              <a:t>можно </a:t>
            </a:r>
            <a:r>
              <a:rPr dirty="0" sz="2500" spc="-5">
                <a:latin typeface="Calibri"/>
                <a:cs typeface="Calibri"/>
              </a:rPr>
              <a:t>изменить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следующим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образом: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“По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какой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из </a:t>
            </a:r>
            <a:r>
              <a:rPr dirty="0" sz="2500" spc="-10">
                <a:latin typeface="Calibri"/>
                <a:cs typeface="Calibri"/>
              </a:rPr>
              <a:t>следующих</a:t>
            </a:r>
            <a:r>
              <a:rPr dirty="0" sz="2500" spc="4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причин невозможно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сделать 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выводы</a:t>
            </a:r>
            <a:r>
              <a:rPr dirty="0" sz="2500" spc="-10">
                <a:latin typeface="Calibri"/>
                <a:cs typeface="Calibri"/>
              </a:rPr>
              <a:t> из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представленных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данных?”.</a:t>
            </a:r>
            <a:endParaRPr sz="2500">
              <a:latin typeface="Calibri"/>
              <a:cs typeface="Calibri"/>
            </a:endParaRPr>
          </a:p>
          <a:p>
            <a:pPr marL="355600" marR="5080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dirty="0"/>
              <a:t>	</a:t>
            </a:r>
            <a:r>
              <a:rPr dirty="0" sz="2500" spc="-5">
                <a:latin typeface="Calibri"/>
                <a:cs typeface="Calibri"/>
              </a:rPr>
              <a:t>Варианты ответа </a:t>
            </a:r>
            <a:r>
              <a:rPr dirty="0" sz="2500" spc="-10">
                <a:latin typeface="Calibri"/>
                <a:cs typeface="Calibri"/>
              </a:rPr>
              <a:t>можно отредактировать </a:t>
            </a:r>
            <a:r>
              <a:rPr dirty="0" sz="2500" spc="-15">
                <a:latin typeface="Calibri"/>
                <a:cs typeface="Calibri"/>
              </a:rPr>
              <a:t>следующим </a:t>
            </a:r>
            <a:r>
              <a:rPr dirty="0" sz="2500" spc="-55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образом: А.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“Не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было </a:t>
            </a:r>
            <a:r>
              <a:rPr dirty="0" sz="2500" spc="-20">
                <a:latin typeface="Calibri"/>
                <a:cs typeface="Calibri"/>
              </a:rPr>
              <a:t>наблюдения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</a:t>
            </a:r>
            <a:endParaRPr sz="2500">
              <a:latin typeface="Calibri"/>
              <a:cs typeface="Calibri"/>
            </a:endParaRPr>
          </a:p>
          <a:p>
            <a:pPr marL="355600" marR="945515">
              <a:lnSpc>
                <a:spcPts val="2400"/>
              </a:lnSpc>
              <a:spcBef>
                <a:spcPts val="5"/>
              </a:spcBef>
            </a:pPr>
            <a:r>
              <a:rPr dirty="0" sz="2500" spc="-5">
                <a:latin typeface="Calibri"/>
                <a:cs typeface="Calibri"/>
              </a:rPr>
              <a:t>невакцинированными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детьми”;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В. </a:t>
            </a:r>
            <a:r>
              <a:rPr dirty="0" sz="2500" spc="-15">
                <a:latin typeface="Calibri"/>
                <a:cs typeface="Calibri"/>
              </a:rPr>
              <a:t>“Количество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наблюдений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слишком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мало”;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С.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“Исследование</a:t>
            </a:r>
            <a:endParaRPr sz="2500">
              <a:latin typeface="Calibri"/>
              <a:cs typeface="Calibri"/>
            </a:endParaRPr>
          </a:p>
          <a:p>
            <a:pPr marL="355600" marR="715010">
              <a:lnSpc>
                <a:spcPct val="80000"/>
              </a:lnSpc>
              <a:spcBef>
                <a:spcPts val="20"/>
              </a:spcBef>
            </a:pPr>
            <a:r>
              <a:rPr dirty="0" sz="2500" spc="-5">
                <a:latin typeface="Calibri"/>
                <a:cs typeface="Calibri"/>
              </a:rPr>
              <a:t>включает </a:t>
            </a:r>
            <a:r>
              <a:rPr dirty="0" sz="2500" spc="-25">
                <a:latin typeface="Calibri"/>
                <a:cs typeface="Calibri"/>
              </a:rPr>
              <a:t>только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мальчиков”,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а </a:t>
            </a:r>
            <a:r>
              <a:rPr dirty="0" sz="2500" spc="-10">
                <a:latin typeface="Calibri"/>
                <a:cs typeface="Calibri"/>
              </a:rPr>
              <a:t>для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D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может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быть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написан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новый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вариант </a:t>
            </a:r>
            <a:r>
              <a:rPr dirty="0" sz="2500" spc="-10">
                <a:latin typeface="Calibri"/>
                <a:cs typeface="Calibri"/>
              </a:rPr>
              <a:t>ответа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48183"/>
            <a:ext cx="7632700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1930" marR="263525" indent="-7639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Стилистическая </a:t>
            </a:r>
            <a:r>
              <a:rPr dirty="0" sz="2400" spc="-15">
                <a:latin typeface="Calibri"/>
                <a:cs typeface="Calibri"/>
              </a:rPr>
              <a:t>неоднородность </a:t>
            </a:r>
            <a:r>
              <a:rPr dirty="0" sz="2400" spc="-5">
                <a:latin typeface="Calibri"/>
                <a:cs typeface="Calibri"/>
              </a:rPr>
              <a:t>вариантов </a:t>
            </a:r>
            <a:r>
              <a:rPr dirty="0" sz="2400" spc="-10">
                <a:latin typeface="Calibri"/>
                <a:cs typeface="Calibri"/>
              </a:rPr>
              <a:t>ответа;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нелогичный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порядок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вариантов </a:t>
            </a:r>
            <a:r>
              <a:rPr dirty="0" sz="2400" spc="-10">
                <a:latin typeface="Calibri"/>
                <a:cs typeface="Calibri"/>
              </a:rPr>
              <a:t>ответа.</a:t>
            </a:r>
            <a:endParaRPr sz="2400">
              <a:latin typeface="Calibri"/>
              <a:cs typeface="Calibri"/>
            </a:endParaRPr>
          </a:p>
          <a:p>
            <a:pPr marL="12700" marR="12700">
              <a:lnSpc>
                <a:spcPct val="80000"/>
              </a:lnSpc>
              <a:spcBef>
                <a:spcPts val="1430"/>
              </a:spcBef>
            </a:pPr>
            <a:r>
              <a:rPr dirty="0" sz="2500" spc="-5">
                <a:latin typeface="Calibri"/>
                <a:cs typeface="Calibri"/>
              </a:rPr>
              <a:t>При</a:t>
            </a:r>
            <a:r>
              <a:rPr dirty="0" sz="2500" spc="-10">
                <a:latin typeface="Calibri"/>
                <a:cs typeface="Calibri"/>
              </a:rPr>
              <a:t> исследовании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эффективности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вакцины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двести</a:t>
            </a:r>
            <a:r>
              <a:rPr dirty="0" sz="2500" spc="5">
                <a:latin typeface="Calibri"/>
                <a:cs typeface="Calibri"/>
              </a:rPr>
              <a:t> 2- 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летних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мальчиков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получили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вакцину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против 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определенного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заболевания,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а </a:t>
            </a:r>
            <a:r>
              <a:rPr dirty="0" sz="2500" spc="-10">
                <a:latin typeface="Calibri"/>
                <a:cs typeface="Calibri"/>
              </a:rPr>
              <a:t>затем,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 течение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5 </a:t>
            </a:r>
            <a:r>
              <a:rPr dirty="0" sz="2500" spc="-10">
                <a:latin typeface="Calibri"/>
                <a:cs typeface="Calibri"/>
              </a:rPr>
              <a:t>лет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ними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проводилось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наблюдение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для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выявления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частоты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данного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заболевания.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85%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детей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этой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группы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не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имели </a:t>
            </a:r>
            <a:r>
              <a:rPr dirty="0" sz="2500" spc="-10">
                <a:latin typeface="Calibri"/>
                <a:cs typeface="Calibri"/>
              </a:rPr>
              <a:t> признаков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заболевания.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Какое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из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следующих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dirty="0" sz="2500" spc="-10">
                <a:latin typeface="Calibri"/>
                <a:cs typeface="Calibri"/>
              </a:rPr>
              <a:t>утверждений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о данных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результатах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верно?</a:t>
            </a:r>
            <a:endParaRPr sz="2500">
              <a:latin typeface="Calibri"/>
              <a:cs typeface="Calibri"/>
            </a:endParaRPr>
          </a:p>
          <a:p>
            <a:pPr marL="527685" marR="871219" indent="-515620">
              <a:lnSpc>
                <a:spcPts val="2400"/>
              </a:lnSpc>
              <a:spcBef>
                <a:spcPts val="58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dirty="0" sz="2500" spc="-5">
                <a:latin typeface="Calibri"/>
                <a:cs typeface="Calibri"/>
              </a:rPr>
              <a:t>Заключение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нельзя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сделать,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так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как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не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было 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наблюдения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невакцинированными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детьми</a:t>
            </a:r>
            <a:endParaRPr sz="2500">
              <a:latin typeface="Calibri"/>
              <a:cs typeface="Calibri"/>
            </a:endParaRPr>
          </a:p>
          <a:p>
            <a:pPr marL="527685" marR="526415" indent="-515620">
              <a:lnSpc>
                <a:spcPts val="2400"/>
              </a:lnSpc>
              <a:spcBef>
                <a:spcPts val="60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dirty="0" sz="2500" spc="-5">
                <a:latin typeface="Calibri"/>
                <a:cs typeface="Calibri"/>
              </a:rPr>
              <a:t>B. Число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случаев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(30</a:t>
            </a:r>
            <a:r>
              <a:rPr dirty="0" sz="2500" spc="-5">
                <a:latin typeface="Calibri"/>
                <a:cs typeface="Calibri"/>
              </a:rPr>
              <a:t> за 5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лет)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слишком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мало </a:t>
            </a:r>
            <a:r>
              <a:rPr dirty="0" sz="2500" spc="-10">
                <a:latin typeface="Calibri"/>
                <a:cs typeface="Calibri"/>
              </a:rPr>
              <a:t>для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достоверного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статистического </a:t>
            </a:r>
            <a:r>
              <a:rPr dirty="0" sz="2500" spc="-5">
                <a:latin typeface="Calibri"/>
                <a:cs typeface="Calibri"/>
              </a:rPr>
              <a:t>заключения</a:t>
            </a:r>
            <a:endParaRPr sz="2500">
              <a:latin typeface="Calibri"/>
              <a:cs typeface="Calibri"/>
            </a:endParaRPr>
          </a:p>
          <a:p>
            <a:pPr marL="12700" marR="254635">
              <a:lnSpc>
                <a:spcPct val="80000"/>
              </a:lnSpc>
              <a:spcBef>
                <a:spcPts val="620"/>
              </a:spcBef>
              <a:buAutoNum type="alphaUcPeriod"/>
              <a:tabLst>
                <a:tab pos="332740" algn="l"/>
              </a:tabLst>
            </a:pPr>
            <a:r>
              <a:rPr dirty="0" sz="2500" spc="-5">
                <a:latin typeface="Calibri"/>
                <a:cs typeface="Calibri"/>
              </a:rPr>
              <a:t>Заключение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нельзя</a:t>
            </a:r>
            <a:r>
              <a:rPr dirty="0" sz="2500" spc="-10">
                <a:latin typeface="Calibri"/>
                <a:cs typeface="Calibri"/>
              </a:rPr>
              <a:t> сделать,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так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как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исследование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были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включены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только </a:t>
            </a:r>
            <a:r>
              <a:rPr dirty="0" sz="2500" spc="-10">
                <a:latin typeface="Calibri"/>
                <a:cs typeface="Calibri"/>
              </a:rPr>
              <a:t>мальчики</a:t>
            </a:r>
            <a:endParaRPr sz="2500">
              <a:latin typeface="Calibri"/>
              <a:cs typeface="Calibri"/>
            </a:endParaRPr>
          </a:p>
          <a:p>
            <a:pPr marL="351155" indent="-339090">
              <a:lnSpc>
                <a:spcPct val="100000"/>
              </a:lnSpc>
              <a:buAutoNum type="alphaUcPeriod"/>
              <a:tabLst>
                <a:tab pos="351790" algn="l"/>
              </a:tabLst>
            </a:pPr>
            <a:r>
              <a:rPr dirty="0" sz="2500" spc="-5">
                <a:latin typeface="Calibri"/>
                <a:cs typeface="Calibri"/>
              </a:rPr>
              <a:t>Эффективность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вакцины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(%)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вычислена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как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85-15/100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192150"/>
            <a:ext cx="761047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47010" marR="5080" indent="-2734945">
              <a:lnSpc>
                <a:spcPct val="100000"/>
              </a:lnSpc>
              <a:spcBef>
                <a:spcPts val="95"/>
              </a:spcBef>
            </a:pPr>
            <a:r>
              <a:rPr dirty="0" sz="4000" spc="-15"/>
              <a:t>ТЕХНИЧЕСКИЕ </a:t>
            </a:r>
            <a:r>
              <a:rPr dirty="0" sz="4000" spc="-30"/>
              <a:t>ДЕФЕКТЫ ТЕСТОВЫХ </a:t>
            </a:r>
            <a:r>
              <a:rPr dirty="0" sz="4000" spc="-890"/>
              <a:t> </a:t>
            </a:r>
            <a:r>
              <a:rPr dirty="0" sz="4000" spc="-10"/>
              <a:t>ЗАДАНИЙ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9471"/>
            <a:ext cx="7723505" cy="432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45351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20">
                <a:latin typeface="Calibri"/>
                <a:cs typeface="Calibri"/>
              </a:rPr>
              <a:t>ДЕФЕКТЫ,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СВЯЗАННЫЕ</a:t>
            </a:r>
            <a:r>
              <a:rPr dirty="0" sz="3000" spc="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С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ОПЫТОМ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В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ТЕСТИРОВАНИИ</a:t>
            </a:r>
            <a:endParaRPr sz="3000">
              <a:latin typeface="Calibri"/>
              <a:cs typeface="Calibri"/>
            </a:endParaRPr>
          </a:p>
          <a:p>
            <a:pPr marL="12700" marR="55880">
              <a:lnSpc>
                <a:spcPct val="100000"/>
              </a:lnSpc>
              <a:spcBef>
                <a:spcPts val="720"/>
              </a:spcBef>
            </a:pPr>
            <a:r>
              <a:rPr dirty="0" sz="3000" spc="-20" b="1">
                <a:latin typeface="Calibri"/>
                <a:cs typeface="Calibri"/>
              </a:rPr>
              <a:t>Грамматические</a:t>
            </a:r>
            <a:r>
              <a:rPr dirty="0" sz="3000" spc="20" b="1">
                <a:latin typeface="Calibri"/>
                <a:cs typeface="Calibri"/>
              </a:rPr>
              <a:t> </a:t>
            </a:r>
            <a:r>
              <a:rPr dirty="0" sz="3000" spc="-15" b="1">
                <a:latin typeface="Calibri"/>
                <a:cs typeface="Calibri"/>
              </a:rPr>
              <a:t>подсказки</a:t>
            </a:r>
            <a:r>
              <a:rPr dirty="0" sz="3000" spc="-15">
                <a:latin typeface="Calibri"/>
                <a:cs typeface="Calibri"/>
              </a:rPr>
              <a:t>: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Один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или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более </a:t>
            </a:r>
            <a:r>
              <a:rPr dirty="0" sz="3000" spc="-10">
                <a:latin typeface="Calibri"/>
                <a:cs typeface="Calibri"/>
              </a:rPr>
              <a:t> дистракторов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грамматически</a:t>
            </a:r>
            <a:r>
              <a:rPr dirty="0" sz="3000">
                <a:latin typeface="Calibri"/>
                <a:cs typeface="Calibri"/>
              </a:rPr>
              <a:t> не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соответствуют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условию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тестового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задания.</a:t>
            </a:r>
            <a:endParaRPr sz="3000">
              <a:latin typeface="Calibri"/>
              <a:cs typeface="Calibri"/>
            </a:endParaRPr>
          </a:p>
          <a:p>
            <a:pPr marL="12700" marR="368300">
              <a:lnSpc>
                <a:spcPct val="100000"/>
              </a:lnSpc>
              <a:spcBef>
                <a:spcPts val="720"/>
              </a:spcBef>
            </a:pPr>
            <a:r>
              <a:rPr dirty="0" sz="3000" spc="-10">
                <a:latin typeface="Calibri"/>
                <a:cs typeface="Calibri"/>
              </a:rPr>
              <a:t>Авторы </a:t>
            </a:r>
            <a:r>
              <a:rPr dirty="0" sz="3000" spc="-15">
                <a:latin typeface="Calibri"/>
                <a:cs typeface="Calibri"/>
              </a:rPr>
              <a:t>тестового </a:t>
            </a:r>
            <a:r>
              <a:rPr dirty="0" sz="3000">
                <a:latin typeface="Calibri"/>
                <a:cs typeface="Calibri"/>
              </a:rPr>
              <a:t>задания </a:t>
            </a:r>
            <a:r>
              <a:rPr dirty="0" sz="3000" spc="-5">
                <a:latin typeface="Calibri"/>
                <a:cs typeface="Calibri"/>
              </a:rPr>
              <a:t>стараются </a:t>
            </a:r>
            <a:r>
              <a:rPr dirty="0" sz="3000" spc="-35">
                <a:latin typeface="Calibri"/>
                <a:cs typeface="Calibri"/>
              </a:rPr>
              <a:t>уделить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большее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внимание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правильному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ответу, </a:t>
            </a:r>
            <a:r>
              <a:rPr dirty="0" sz="3000" spc="-10">
                <a:latin typeface="Calibri"/>
                <a:cs typeface="Calibri"/>
              </a:rPr>
              <a:t>чем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000" spc="-5">
                <a:latin typeface="Calibri"/>
                <a:cs typeface="Calibri"/>
              </a:rPr>
              <a:t>дистракторам, грамматические несоответствия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чаще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встречаются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в </a:t>
            </a:r>
            <a:r>
              <a:rPr dirty="0" sz="3000" spc="-10">
                <a:latin typeface="Calibri"/>
                <a:cs typeface="Calibri"/>
              </a:rPr>
              <a:t>последних.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48183"/>
            <a:ext cx="8014970" cy="4600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4580" marR="165100" indent="-212661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Использование </a:t>
            </a:r>
            <a:r>
              <a:rPr dirty="0" sz="2400" spc="-5">
                <a:latin typeface="Calibri"/>
                <a:cs typeface="Calibri"/>
              </a:rPr>
              <a:t>фразы “Ничего </a:t>
            </a:r>
            <a:r>
              <a:rPr dirty="0" sz="2400">
                <a:latin typeface="Calibri"/>
                <a:cs typeface="Calibri"/>
              </a:rPr>
              <a:t>из </a:t>
            </a:r>
            <a:r>
              <a:rPr dirty="0" sz="2400" spc="-5">
                <a:latin typeface="Calibri"/>
                <a:cs typeface="Calibri"/>
              </a:rPr>
              <a:t>вышеперечисленного” </a:t>
            </a:r>
            <a:r>
              <a:rPr dirty="0" sz="2400">
                <a:latin typeface="Calibri"/>
                <a:cs typeface="Calibri"/>
              </a:rPr>
              <a:t>в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качестве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варианта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ответа.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10">
                <a:latin typeface="Calibri"/>
                <a:cs typeface="Calibri"/>
              </a:rPr>
              <a:t>Использование </a:t>
            </a:r>
            <a:r>
              <a:rPr dirty="0" sz="3200" spc="-5">
                <a:latin typeface="Calibri"/>
                <a:cs typeface="Calibri"/>
              </a:rPr>
              <a:t>фразы </a:t>
            </a:r>
            <a:r>
              <a:rPr dirty="0" sz="3200" spc="-10">
                <a:latin typeface="Calibri"/>
                <a:cs typeface="Calibri"/>
              </a:rPr>
              <a:t>“ничего </a:t>
            </a:r>
            <a:r>
              <a:rPr dirty="0" sz="3200">
                <a:latin typeface="Calibri"/>
                <a:cs typeface="Calibri"/>
              </a:rPr>
              <a:t>из 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вышеперечисленного” </a:t>
            </a:r>
            <a:r>
              <a:rPr dirty="0" sz="3200" spc="-10">
                <a:latin typeface="Calibri"/>
                <a:cs typeface="Calibri"/>
              </a:rPr>
              <a:t>полностью </a:t>
            </a:r>
            <a:r>
              <a:rPr dirty="0" sz="3200">
                <a:latin typeface="Calibri"/>
                <a:cs typeface="Calibri"/>
              </a:rPr>
              <a:t>изменяет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тестовое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задание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на </a:t>
            </a:r>
            <a:r>
              <a:rPr dirty="0" sz="3200" spc="-5">
                <a:latin typeface="Calibri"/>
                <a:cs typeface="Calibri"/>
              </a:rPr>
              <a:t>формат</a:t>
            </a:r>
            <a:endParaRPr sz="3200">
              <a:latin typeface="Calibri"/>
              <a:cs typeface="Calibri"/>
            </a:endParaRPr>
          </a:p>
          <a:p>
            <a:pPr marL="355600" marR="342900">
              <a:lnSpc>
                <a:spcPct val="100000"/>
              </a:lnSpc>
            </a:pPr>
            <a:r>
              <a:rPr dirty="0" sz="3200">
                <a:latin typeface="Calibri"/>
                <a:cs typeface="Calibri"/>
              </a:rPr>
              <a:t>Верно/неверно; </a:t>
            </a:r>
            <a:r>
              <a:rPr dirty="0" sz="3200" spc="-10">
                <a:latin typeface="Calibri"/>
                <a:cs typeface="Calibri"/>
              </a:rPr>
              <a:t>каждый </a:t>
            </a:r>
            <a:r>
              <a:rPr dirty="0" sz="3200" spc="-5">
                <a:latin typeface="Calibri"/>
                <a:cs typeface="Calibri"/>
              </a:rPr>
              <a:t>вариант </a:t>
            </a:r>
            <a:r>
              <a:rPr dirty="0" sz="3200" spc="-10">
                <a:latin typeface="Calibri"/>
                <a:cs typeface="Calibri"/>
              </a:rPr>
              <a:t>ответа 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должен </a:t>
            </a:r>
            <a:r>
              <a:rPr dirty="0" sz="3200" spc="-5">
                <a:latin typeface="Calibri"/>
                <a:cs typeface="Calibri"/>
              </a:rPr>
              <a:t>оцениваться </a:t>
            </a:r>
            <a:r>
              <a:rPr dirty="0" sz="3200" spc="-15">
                <a:latin typeface="Calibri"/>
                <a:cs typeface="Calibri"/>
              </a:rPr>
              <a:t>как более </a:t>
            </a:r>
            <a:r>
              <a:rPr dirty="0" sz="3200">
                <a:latin typeface="Calibri"/>
                <a:cs typeface="Calibri"/>
              </a:rPr>
              <a:t>или </a:t>
            </a:r>
            <a:r>
              <a:rPr dirty="0" sz="3200" spc="-5">
                <a:latin typeface="Calibri"/>
                <a:cs typeface="Calibri"/>
              </a:rPr>
              <a:t>менее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верный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по сравнению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с </a:t>
            </a:r>
            <a:r>
              <a:rPr dirty="0" sz="3200" spc="-10">
                <a:latin typeface="Calibri"/>
                <a:cs typeface="Calibri"/>
              </a:rPr>
              <a:t>множеством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3200" spc="-5">
                <a:latin typeface="Calibri"/>
                <a:cs typeface="Calibri"/>
              </a:rPr>
              <a:t>неуказанных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ответов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2" y="192150"/>
            <a:ext cx="7484109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80285" marR="5080" indent="-2268220">
              <a:lnSpc>
                <a:spcPct val="100000"/>
              </a:lnSpc>
              <a:spcBef>
                <a:spcPts val="95"/>
              </a:spcBef>
            </a:pPr>
            <a:r>
              <a:rPr dirty="0" sz="4000" spc="-35"/>
              <a:t>Условия </a:t>
            </a:r>
            <a:r>
              <a:rPr dirty="0" sz="4000" spc="-5"/>
              <a:t>задания </a:t>
            </a:r>
            <a:r>
              <a:rPr dirty="0" sz="4000" spc="-15"/>
              <a:t>излишне </a:t>
            </a:r>
            <a:r>
              <a:rPr dirty="0" sz="4000" spc="-10"/>
              <a:t>сложны </a:t>
            </a:r>
            <a:r>
              <a:rPr dirty="0" sz="4000" spc="-890"/>
              <a:t> </a:t>
            </a:r>
            <a:r>
              <a:rPr dirty="0" sz="4000" spc="-5"/>
              <a:t>или запутаны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37157"/>
            <a:ext cx="7942580" cy="447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ts val="292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10">
                <a:latin typeface="Calibri"/>
                <a:cs typeface="Calibri"/>
              </a:rPr>
              <a:t>Расположите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родителей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следующих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детей </a:t>
            </a:r>
            <a:r>
              <a:rPr dirty="0" sz="2700">
                <a:latin typeface="Calibri"/>
                <a:cs typeface="Calibri"/>
              </a:rPr>
              <a:t>с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dirty="0" sz="2700">
                <a:latin typeface="Calibri"/>
                <a:cs typeface="Calibri"/>
              </a:rPr>
              <a:t>синдромом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Дауна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порядке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от наибольшего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к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325"/>
              </a:spcBef>
              <a:tabLst>
                <a:tab pos="1620520" algn="l"/>
              </a:tabLst>
            </a:pPr>
            <a:r>
              <a:rPr dirty="0" sz="2700" spc="-5">
                <a:latin typeface="Calibri"/>
                <a:cs typeface="Calibri"/>
              </a:rPr>
              <a:t>наименьшему риску </a:t>
            </a:r>
            <a:r>
              <a:rPr dirty="0" sz="2700" spc="-10">
                <a:latin typeface="Calibri"/>
                <a:cs typeface="Calibri"/>
              </a:rPr>
              <a:t>повторного рождения </a:t>
            </a:r>
            <a:r>
              <a:rPr dirty="0" sz="2700" spc="-15">
                <a:latin typeface="Calibri"/>
                <a:cs typeface="Calibri"/>
              </a:rPr>
              <a:t>ребенка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с </a:t>
            </a:r>
            <a:r>
              <a:rPr dirty="0" sz="2700" spc="-5">
                <a:latin typeface="Calibri"/>
                <a:cs typeface="Calibri"/>
              </a:rPr>
              <a:t>данным </a:t>
            </a:r>
            <a:r>
              <a:rPr dirty="0" sz="2700" spc="-10">
                <a:latin typeface="Calibri"/>
                <a:cs typeface="Calibri"/>
              </a:rPr>
              <a:t>заболеванием. </a:t>
            </a:r>
            <a:r>
              <a:rPr dirty="0" sz="2700" spc="-25">
                <a:latin typeface="Calibri"/>
                <a:cs typeface="Calibri"/>
              </a:rPr>
              <a:t>Условно </a:t>
            </a:r>
            <a:r>
              <a:rPr dirty="0" sz="2700" spc="-5">
                <a:latin typeface="Calibri"/>
                <a:cs typeface="Calibri"/>
              </a:rPr>
              <a:t>примите, </a:t>
            </a:r>
            <a:r>
              <a:rPr dirty="0" sz="2700" spc="-20">
                <a:latin typeface="Calibri"/>
                <a:cs typeface="Calibri"/>
              </a:rPr>
              <a:t>что 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возраст	</a:t>
            </a:r>
            <a:r>
              <a:rPr dirty="0" sz="2700" spc="-10">
                <a:latin typeface="Calibri"/>
                <a:cs typeface="Calibri"/>
              </a:rPr>
              <a:t>матери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во </a:t>
            </a:r>
            <a:r>
              <a:rPr dirty="0" sz="2700" spc="-10">
                <a:latin typeface="Calibri"/>
                <a:cs typeface="Calibri"/>
              </a:rPr>
              <a:t>всех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случаях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22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года,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а</a:t>
            </a:r>
            <a:endParaRPr sz="2700">
              <a:latin typeface="Calibri"/>
              <a:cs typeface="Calibri"/>
            </a:endParaRPr>
          </a:p>
          <a:p>
            <a:pPr marL="355600" marR="111760">
              <a:lnSpc>
                <a:spcPct val="80000"/>
              </a:lnSpc>
            </a:pPr>
            <a:r>
              <a:rPr dirty="0" sz="2700" spc="-10">
                <a:latin typeface="Calibri"/>
                <a:cs typeface="Calibri"/>
              </a:rPr>
              <a:t>следующая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беременность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наступит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втечение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5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35">
                <a:latin typeface="Calibri"/>
                <a:cs typeface="Calibri"/>
              </a:rPr>
              <a:t>лет. </a:t>
            </a:r>
            <a:r>
              <a:rPr dirty="0" sz="2700" spc="-59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Кариотипы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дочерей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следующие: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>
                <a:latin typeface="Calibri"/>
                <a:cs typeface="Calibri"/>
              </a:rPr>
              <a:t>I.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46,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ХХ,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-14,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+Т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(14q21q).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>
                <a:latin typeface="Calibri"/>
                <a:cs typeface="Calibri"/>
              </a:rPr>
              <a:t>II.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46,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ХХ,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-14,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+Т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(14q21q)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>
                <a:latin typeface="Calibri"/>
                <a:cs typeface="Calibri"/>
              </a:rPr>
              <a:t>III.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46,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ХХ,</a:t>
            </a:r>
            <a:r>
              <a:rPr dirty="0" sz="2700">
                <a:latin typeface="Calibri"/>
                <a:cs typeface="Calibri"/>
              </a:rPr>
              <a:t> -14,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+Т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(14q21q)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dirty="0" sz="2700" spc="-90">
                <a:latin typeface="Calibri"/>
                <a:cs typeface="Calibri"/>
              </a:rPr>
              <a:t>IV.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46,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ХХ,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-21,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+Т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(14q21q)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dirty="0" sz="2700" spc="-140">
                <a:latin typeface="Calibri"/>
                <a:cs typeface="Calibri"/>
              </a:rPr>
              <a:t>V.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47,ХХ,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-21,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+Т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(21q21q)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538" y="307086"/>
            <a:ext cx="77908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Общие</a:t>
            </a:r>
            <a:r>
              <a:rPr dirty="0" sz="2800" spc="5"/>
              <a:t> </a:t>
            </a:r>
            <a:r>
              <a:rPr dirty="0" sz="2800" spc="-10"/>
              <a:t>указания</a:t>
            </a:r>
            <a:r>
              <a:rPr dirty="0" sz="2800" spc="10"/>
              <a:t> </a:t>
            </a:r>
            <a:r>
              <a:rPr dirty="0" sz="2800" spc="-5"/>
              <a:t>по</a:t>
            </a:r>
            <a:r>
              <a:rPr dirty="0" sz="2800" spc="10"/>
              <a:t> </a:t>
            </a:r>
            <a:r>
              <a:rPr dirty="0" sz="2800" spc="-10"/>
              <a:t>составлению</a:t>
            </a:r>
            <a:r>
              <a:rPr dirty="0" sz="2800" spc="5"/>
              <a:t> </a:t>
            </a:r>
            <a:r>
              <a:rPr dirty="0" sz="2800" spc="-15"/>
              <a:t>тестовых</a:t>
            </a:r>
            <a:r>
              <a:rPr dirty="0" sz="2800" spc="25"/>
              <a:t> </a:t>
            </a:r>
            <a:r>
              <a:rPr dirty="0" sz="2800" spc="-5"/>
              <a:t>заданий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854709"/>
            <a:ext cx="8022590" cy="5019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5465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</a:tabLst>
            </a:pPr>
            <a:r>
              <a:rPr dirty="0" sz="1800" spc="-10">
                <a:latin typeface="Calibri"/>
                <a:cs typeface="Calibri"/>
              </a:rPr>
              <a:t>Убедитесь,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что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тестовое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задание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можно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ответить,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глядя </a:t>
            </a:r>
            <a:r>
              <a:rPr dirty="0" sz="1800">
                <a:latin typeface="Calibri"/>
                <a:cs typeface="Calibri"/>
              </a:rPr>
              <a:t>на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варианты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ответа,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ИЛИ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что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варианты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 100%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верны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или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неверны.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430"/>
              </a:spcBef>
              <a:buChar char="•"/>
              <a:tabLst>
                <a:tab pos="178435" algn="l"/>
              </a:tabLst>
            </a:pPr>
            <a:r>
              <a:rPr dirty="0" sz="1800" spc="-5">
                <a:latin typeface="Calibri"/>
                <a:cs typeface="Calibri"/>
              </a:rPr>
              <a:t>Включите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условие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наибольшую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часть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информации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из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тестового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задания;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условие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задания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должно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быть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длинным,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варианты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ответа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короткими.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430"/>
              </a:spcBef>
              <a:buChar char="•"/>
              <a:tabLst>
                <a:tab pos="178435" algn="l"/>
              </a:tabLst>
            </a:pPr>
            <a:r>
              <a:rPr dirty="0" sz="1800" spc="-5">
                <a:latin typeface="Calibri"/>
                <a:cs typeface="Calibri"/>
              </a:rPr>
              <a:t>Избегайте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избыточной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информации.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434"/>
              </a:spcBef>
              <a:buChar char="•"/>
              <a:tabLst>
                <a:tab pos="178435" algn="l"/>
              </a:tabLst>
            </a:pPr>
            <a:r>
              <a:rPr dirty="0" sz="1800" spc="-5">
                <a:latin typeface="Calibri"/>
                <a:cs typeface="Calibri"/>
              </a:rPr>
              <a:t>Избегайте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“запутанных”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или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слишком </a:t>
            </a:r>
            <a:r>
              <a:rPr dirty="0" sz="1800" spc="-5">
                <a:latin typeface="Calibri"/>
                <a:cs typeface="Calibri"/>
              </a:rPr>
              <a:t>сложных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тестовых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заданий.</a:t>
            </a:r>
            <a:endParaRPr sz="1800">
              <a:latin typeface="Calibri"/>
              <a:cs typeface="Calibri"/>
            </a:endParaRPr>
          </a:p>
          <a:p>
            <a:pPr lvl="1" marL="12700" marR="5080" indent="51435">
              <a:lnSpc>
                <a:spcPct val="100000"/>
              </a:lnSpc>
              <a:spcBef>
                <a:spcPts val="430"/>
              </a:spcBef>
              <a:buChar char="•"/>
              <a:tabLst>
                <a:tab pos="232410" algn="l"/>
              </a:tabLst>
            </a:pPr>
            <a:r>
              <a:rPr dirty="0" sz="1800" spc="-10">
                <a:latin typeface="Calibri"/>
                <a:cs typeface="Calibri"/>
              </a:rPr>
              <a:t>Составляйте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грамматически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правильные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 </a:t>
            </a:r>
            <a:r>
              <a:rPr dirty="0" sz="1800" spc="-5">
                <a:latin typeface="Calibri"/>
                <a:cs typeface="Calibri"/>
              </a:rPr>
              <a:t>логически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вытекающие</a:t>
            </a:r>
            <a:r>
              <a:rPr dirty="0" sz="1800">
                <a:latin typeface="Calibri"/>
                <a:cs typeface="Calibri"/>
              </a:rPr>
              <a:t> из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условия </a:t>
            </a:r>
            <a:r>
              <a:rPr dirty="0" sz="1800" spc="-5">
                <a:latin typeface="Calibri"/>
                <a:cs typeface="Calibri"/>
              </a:rPr>
              <a:t> задания </a:t>
            </a:r>
            <a:r>
              <a:rPr dirty="0" sz="1800">
                <a:latin typeface="Calibri"/>
                <a:cs typeface="Calibri"/>
              </a:rPr>
              <a:t>варианты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ответа;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размещайте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их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10">
                <a:latin typeface="Calibri"/>
                <a:cs typeface="Calibri"/>
              </a:rPr>
              <a:t>логическом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или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алфавитном</a:t>
            </a:r>
            <a:r>
              <a:rPr dirty="0" sz="1800" spc="-5">
                <a:latin typeface="Calibri"/>
                <a:cs typeface="Calibri"/>
              </a:rPr>
              <a:t> порядке.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Пишите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правдоподобные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дистракторы,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имеющие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приблизительно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ту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же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длину,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что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правильный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ответ.</a:t>
            </a:r>
            <a:endParaRPr sz="1800">
              <a:latin typeface="Calibri"/>
              <a:cs typeface="Calibri"/>
            </a:endParaRPr>
          </a:p>
          <a:p>
            <a:pPr marL="12700" marR="140970">
              <a:lnSpc>
                <a:spcPct val="100000"/>
              </a:lnSpc>
              <a:spcBef>
                <a:spcPts val="434"/>
              </a:spcBef>
              <a:buChar char="•"/>
              <a:tabLst>
                <a:tab pos="178435" algn="l"/>
              </a:tabLst>
            </a:pPr>
            <a:r>
              <a:rPr dirty="0" sz="1800" spc="-5">
                <a:latin typeface="Calibri"/>
                <a:cs typeface="Calibri"/>
              </a:rPr>
              <a:t>Избегайте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использования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вариантах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ответа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категоричных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утверждений,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типа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всегда,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никогда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все;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также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избегайте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неопределенных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формулировок,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типа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обычно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или </a:t>
            </a:r>
            <a:r>
              <a:rPr dirty="0" sz="1800" spc="-10">
                <a:latin typeface="Calibri"/>
                <a:cs typeface="Calibri"/>
              </a:rPr>
              <a:t>часто.</a:t>
            </a:r>
            <a:endParaRPr sz="1800">
              <a:latin typeface="Calibri"/>
              <a:cs typeface="Calibri"/>
            </a:endParaRPr>
          </a:p>
          <a:p>
            <a:pPr marL="12700" marR="664845">
              <a:lnSpc>
                <a:spcPct val="100000"/>
              </a:lnSpc>
              <a:spcBef>
                <a:spcPts val="434"/>
              </a:spcBef>
              <a:buChar char="•"/>
              <a:tabLst>
                <a:tab pos="178435" algn="l"/>
              </a:tabLst>
            </a:pPr>
            <a:r>
              <a:rPr dirty="0" sz="1800" spc="-5">
                <a:latin typeface="Calibri"/>
                <a:cs typeface="Calibri"/>
              </a:rPr>
              <a:t>Избегайте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тестовых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заданий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отрицаниями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(со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словами</a:t>
            </a:r>
            <a:r>
              <a:rPr dirty="0" sz="1800">
                <a:latin typeface="Calibri"/>
                <a:cs typeface="Calibri"/>
              </a:rPr>
              <a:t> кроме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или не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во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вводном</a:t>
            </a:r>
            <a:r>
              <a:rPr dirty="0" sz="1800" spc="-5">
                <a:latin typeface="Calibri"/>
                <a:cs typeface="Calibri"/>
              </a:rPr>
              <a:t> вопросе).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Если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использование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отрицания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5">
                <a:latin typeface="Calibri"/>
                <a:cs typeface="Calibri"/>
              </a:rPr>
              <a:t>условии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задания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необходимо,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варианты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ответа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должны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быть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короткими,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предпочтительно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20">
                <a:latin typeface="Calibri"/>
                <a:cs typeface="Calibri"/>
              </a:rPr>
              <a:t>одно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слово.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157"/>
            <a:ext cx="7922895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ts val="292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5">
                <a:latin typeface="Calibri"/>
                <a:cs typeface="Calibri"/>
              </a:rPr>
              <a:t>60-летний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пациент, злоупотребляющий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алкоголем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dirty="0" sz="2700" spc="-10">
                <a:latin typeface="Calibri"/>
                <a:cs typeface="Calibri"/>
              </a:rPr>
              <a:t>,доставлен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полицией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приемный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покой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325"/>
              </a:spcBef>
            </a:pPr>
            <a:r>
              <a:rPr dirty="0" sz="2700" spc="-5">
                <a:latin typeface="Calibri"/>
                <a:cs typeface="Calibri"/>
              </a:rPr>
              <a:t>состоянии </a:t>
            </a:r>
            <a:r>
              <a:rPr dirty="0" sz="2700" spc="-10">
                <a:latin typeface="Calibri"/>
                <a:cs typeface="Calibri"/>
              </a:rPr>
              <a:t>эпилептического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статуса.</a:t>
            </a:r>
            <a:r>
              <a:rPr dirty="0" sz="2700">
                <a:latin typeface="Calibri"/>
                <a:cs typeface="Calibri"/>
              </a:rPr>
              <a:t> После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того,</a:t>
            </a:r>
            <a:r>
              <a:rPr dirty="0" sz="2700" spc="2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как </a:t>
            </a:r>
            <a:r>
              <a:rPr dirty="0" sz="2700" spc="-59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вы</a:t>
            </a:r>
            <a:r>
              <a:rPr dirty="0" sz="2700" spc="-10">
                <a:latin typeface="Calibri"/>
                <a:cs typeface="Calibri"/>
              </a:rPr>
              <a:t> убедились,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что</a:t>
            </a:r>
            <a:r>
              <a:rPr dirty="0" sz="2700" spc="1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его</a:t>
            </a:r>
            <a:r>
              <a:rPr dirty="0" sz="2700" spc="-10">
                <a:latin typeface="Calibri"/>
                <a:cs typeface="Calibri"/>
              </a:rPr>
              <a:t> дыхательные </a:t>
            </a:r>
            <a:r>
              <a:rPr dirty="0" sz="2700" spc="-5">
                <a:latin typeface="Calibri"/>
                <a:cs typeface="Calibri"/>
              </a:rPr>
              <a:t>пути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свободны, </a:t>
            </a:r>
            <a:r>
              <a:rPr dirty="0" sz="2700" spc="-59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первым </a:t>
            </a:r>
            <a:r>
              <a:rPr dirty="0" sz="2700" spc="-10">
                <a:latin typeface="Calibri"/>
                <a:cs typeface="Calibri"/>
              </a:rPr>
              <a:t>шагом </a:t>
            </a:r>
            <a:r>
              <a:rPr dirty="0" sz="2700">
                <a:latin typeface="Calibri"/>
                <a:cs typeface="Calibri"/>
              </a:rPr>
              <a:t>в </a:t>
            </a:r>
            <a:r>
              <a:rPr dirty="0" sz="2700" spc="-10">
                <a:latin typeface="Calibri"/>
                <a:cs typeface="Calibri"/>
              </a:rPr>
              <a:t>дальнейшем ведении </a:t>
            </a:r>
            <a:r>
              <a:rPr dirty="0" sz="2700" spc="-5">
                <a:latin typeface="Calibri"/>
                <a:cs typeface="Calibri"/>
              </a:rPr>
              <a:t>пациента 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35">
                <a:latin typeface="Calibri"/>
                <a:cs typeface="Calibri"/>
              </a:rPr>
              <a:t>будет</a:t>
            </a:r>
            <a:r>
              <a:rPr dirty="0" sz="2700">
                <a:latin typeface="Calibri"/>
                <a:cs typeface="Calibri"/>
              </a:rPr>
              <a:t> внутривенное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введение: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>
                <a:latin typeface="Calibri"/>
                <a:cs typeface="Calibri"/>
              </a:rPr>
              <a:t>A. </a:t>
            </a:r>
            <a:r>
              <a:rPr dirty="0" sz="2700" spc="-10">
                <a:latin typeface="Calibri"/>
                <a:cs typeface="Calibri"/>
              </a:rPr>
              <a:t>исследование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спинномозговой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жидкости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>
                <a:latin typeface="Calibri"/>
                <a:cs typeface="Calibri"/>
              </a:rPr>
              <a:t>B.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глюкозы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с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витамином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В1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(тиамин)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5">
                <a:latin typeface="Calibri"/>
                <a:cs typeface="Calibri"/>
              </a:rPr>
              <a:t>C.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компьютерная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томография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головы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35">
                <a:latin typeface="Calibri"/>
                <a:cs typeface="Calibri"/>
              </a:rPr>
              <a:t>D.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фенитоина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5">
                <a:latin typeface="Calibri"/>
                <a:cs typeface="Calibri"/>
              </a:rPr>
              <a:t>E.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диазепама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6904" y="461899"/>
            <a:ext cx="53308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Логические</a:t>
            </a:r>
            <a:r>
              <a:rPr dirty="0" spc="-95"/>
              <a:t> </a:t>
            </a:r>
            <a:r>
              <a:rPr dirty="0" spc="-25"/>
              <a:t>подсказки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355600" marR="555625" indent="-34353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pc="-5"/>
              <a:t>Часть </a:t>
            </a:r>
            <a:r>
              <a:rPr dirty="0" spc="-10"/>
              <a:t>вариантов</a:t>
            </a:r>
            <a:r>
              <a:rPr dirty="0" spc="15"/>
              <a:t> </a:t>
            </a:r>
            <a:r>
              <a:rPr dirty="0" spc="-10"/>
              <a:t>ответа </a:t>
            </a:r>
            <a:r>
              <a:rPr dirty="0" spc="-5"/>
              <a:t>исчерпывает</a:t>
            </a:r>
            <a:r>
              <a:rPr dirty="0" spc="15"/>
              <a:t> </a:t>
            </a:r>
            <a:r>
              <a:rPr dirty="0" spc="-5"/>
              <a:t>все</a:t>
            </a:r>
            <a:r>
              <a:rPr dirty="0" spc="15"/>
              <a:t> </a:t>
            </a:r>
            <a:r>
              <a:rPr dirty="0" spc="-5"/>
              <a:t>возможные </a:t>
            </a:r>
            <a:r>
              <a:rPr dirty="0" spc="-550"/>
              <a:t> </a:t>
            </a:r>
            <a:r>
              <a:rPr dirty="0" spc="-5"/>
              <a:t>варианты</a:t>
            </a:r>
          </a:p>
          <a:p>
            <a:pPr marL="355600" marR="388620" indent="-343535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pc="-5"/>
              <a:t>В </a:t>
            </a:r>
            <a:r>
              <a:rPr dirty="0" spc="-10"/>
              <a:t>данном</a:t>
            </a:r>
            <a:r>
              <a:rPr dirty="0" spc="10"/>
              <a:t> </a:t>
            </a:r>
            <a:r>
              <a:rPr dirty="0" spc="-10"/>
              <a:t>тестовом</a:t>
            </a:r>
            <a:r>
              <a:rPr dirty="0" spc="-30"/>
              <a:t> </a:t>
            </a:r>
            <a:r>
              <a:rPr dirty="0" spc="-5"/>
              <a:t>задании</a:t>
            </a:r>
            <a:r>
              <a:rPr dirty="0" spc="25"/>
              <a:t> </a:t>
            </a:r>
            <a:r>
              <a:rPr dirty="0" spc="-5"/>
              <a:t>варианты</a:t>
            </a:r>
            <a:r>
              <a:rPr dirty="0" spc="10"/>
              <a:t> </a:t>
            </a:r>
            <a:r>
              <a:rPr dirty="0" spc="-10"/>
              <a:t>ответа</a:t>
            </a:r>
            <a:r>
              <a:rPr dirty="0" spc="-20"/>
              <a:t> </a:t>
            </a:r>
            <a:r>
              <a:rPr dirty="0" spc="5"/>
              <a:t>А,</a:t>
            </a:r>
            <a:r>
              <a:rPr dirty="0"/>
              <a:t> </a:t>
            </a:r>
            <a:r>
              <a:rPr dirty="0" spc="-5"/>
              <a:t>В</a:t>
            </a:r>
            <a:r>
              <a:rPr dirty="0" spc="5"/>
              <a:t> </a:t>
            </a:r>
            <a:r>
              <a:rPr dirty="0" spc="-5"/>
              <a:t>и</a:t>
            </a:r>
            <a:r>
              <a:rPr dirty="0" spc="5"/>
              <a:t> </a:t>
            </a:r>
            <a:r>
              <a:rPr dirty="0" spc="-5"/>
              <a:t>С </a:t>
            </a:r>
            <a:r>
              <a:rPr dirty="0"/>
              <a:t> </a:t>
            </a:r>
            <a:r>
              <a:rPr dirty="0" spc="-5"/>
              <a:t>включают все возможности. Опытный в тестировании </a:t>
            </a:r>
            <a:r>
              <a:rPr dirty="0" spc="-555"/>
              <a:t> </a:t>
            </a:r>
            <a:r>
              <a:rPr dirty="0" spc="-20"/>
              <a:t>студент</a:t>
            </a:r>
            <a:r>
              <a:rPr dirty="0" spc="10"/>
              <a:t> </a:t>
            </a:r>
            <a:r>
              <a:rPr dirty="0" spc="-20"/>
              <a:t>знает,</a:t>
            </a:r>
            <a:r>
              <a:rPr dirty="0" spc="10"/>
              <a:t> </a:t>
            </a:r>
            <a:r>
              <a:rPr dirty="0" spc="-10"/>
              <a:t>что</a:t>
            </a:r>
            <a:r>
              <a:rPr dirty="0" spc="-30"/>
              <a:t> </a:t>
            </a:r>
            <a:r>
              <a:rPr dirty="0" spc="-10"/>
              <a:t>ответы</a:t>
            </a:r>
            <a:r>
              <a:rPr dirty="0" spc="-20"/>
              <a:t> </a:t>
            </a:r>
            <a:r>
              <a:rPr dirty="0" spc="5"/>
              <a:t>А,</a:t>
            </a:r>
            <a:r>
              <a:rPr dirty="0"/>
              <a:t> </a:t>
            </a:r>
            <a:r>
              <a:rPr dirty="0" spc="-5"/>
              <a:t>В</a:t>
            </a:r>
            <a:r>
              <a:rPr dirty="0"/>
              <a:t> </a:t>
            </a:r>
            <a:r>
              <a:rPr dirty="0" spc="-5"/>
              <a:t>или С </a:t>
            </a:r>
            <a:r>
              <a:rPr dirty="0" spc="-20"/>
              <a:t>должны</a:t>
            </a:r>
            <a:r>
              <a:rPr dirty="0" spc="5"/>
              <a:t> </a:t>
            </a:r>
            <a:r>
              <a:rPr dirty="0"/>
              <a:t>быть</a:t>
            </a:r>
          </a:p>
          <a:p>
            <a:pPr marL="355600" marR="566420">
              <a:lnSpc>
                <a:spcPts val="2400"/>
              </a:lnSpc>
            </a:pPr>
            <a:r>
              <a:rPr dirty="0" spc="-5"/>
              <a:t>правильными, </a:t>
            </a:r>
            <a:r>
              <a:rPr dirty="0" spc="-35"/>
              <a:t>тогда</a:t>
            </a:r>
            <a:r>
              <a:rPr dirty="0" spc="-10"/>
              <a:t> </a:t>
            </a:r>
            <a:r>
              <a:rPr dirty="0" spc="-20"/>
              <a:t>как</a:t>
            </a:r>
            <a:r>
              <a:rPr dirty="0" spc="20"/>
              <a:t> </a:t>
            </a:r>
            <a:r>
              <a:rPr dirty="0" spc="-5"/>
              <a:t>неопытный</a:t>
            </a:r>
            <a:r>
              <a:rPr dirty="0" spc="-10"/>
              <a:t> </a:t>
            </a:r>
            <a:r>
              <a:rPr dirty="0" spc="-5"/>
              <a:t>теряет</a:t>
            </a:r>
            <a:r>
              <a:rPr dirty="0" spc="-10"/>
              <a:t> </a:t>
            </a:r>
            <a:r>
              <a:rPr dirty="0" spc="-5"/>
              <a:t>время</a:t>
            </a:r>
            <a:r>
              <a:rPr dirty="0"/>
              <a:t> </a:t>
            </a:r>
            <a:r>
              <a:rPr dirty="0" spc="-5"/>
              <a:t>на </a:t>
            </a:r>
            <a:r>
              <a:rPr dirty="0" spc="-550"/>
              <a:t> </a:t>
            </a:r>
            <a:r>
              <a:rPr dirty="0" spc="-15"/>
              <a:t>обдумывание</a:t>
            </a:r>
            <a:r>
              <a:rPr dirty="0" spc="20"/>
              <a:t> </a:t>
            </a:r>
            <a:r>
              <a:rPr dirty="0" spc="-10"/>
              <a:t>ответов</a:t>
            </a:r>
            <a:r>
              <a:rPr dirty="0" spc="-30"/>
              <a:t> </a:t>
            </a:r>
            <a:r>
              <a:rPr dirty="0" spc="-5"/>
              <a:t>D и </a:t>
            </a:r>
            <a:r>
              <a:rPr dirty="0" spc="-10"/>
              <a:t>Е.</a:t>
            </a:r>
          </a:p>
          <a:p>
            <a:pPr marL="355600" marR="83185" indent="-343535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dirty="0"/>
              <a:t>	</a:t>
            </a:r>
            <a:r>
              <a:rPr dirty="0" spc="-5"/>
              <a:t>Часто</a:t>
            </a:r>
            <a:r>
              <a:rPr dirty="0" spc="-25"/>
              <a:t> </a:t>
            </a:r>
            <a:r>
              <a:rPr dirty="0" spc="-10"/>
              <a:t>авторы</a:t>
            </a:r>
            <a:r>
              <a:rPr dirty="0" spc="-25"/>
              <a:t> </a:t>
            </a:r>
            <a:r>
              <a:rPr dirty="0" spc="-10"/>
              <a:t>тестовых</a:t>
            </a:r>
            <a:r>
              <a:rPr dirty="0"/>
              <a:t> </a:t>
            </a:r>
            <a:r>
              <a:rPr dirty="0" spc="-5"/>
              <a:t>заданий</a:t>
            </a:r>
            <a:r>
              <a:rPr dirty="0" spc="15"/>
              <a:t> </a:t>
            </a:r>
            <a:r>
              <a:rPr dirty="0" spc="-15"/>
              <a:t>добавляют</a:t>
            </a:r>
            <a:r>
              <a:rPr dirty="0" spc="15"/>
              <a:t> </a:t>
            </a:r>
            <a:r>
              <a:rPr dirty="0" spc="-10"/>
              <a:t>ответы</a:t>
            </a:r>
            <a:r>
              <a:rPr dirty="0" spc="-20"/>
              <a:t> </a:t>
            </a:r>
            <a:r>
              <a:rPr dirty="0" spc="-5"/>
              <a:t>D и</a:t>
            </a:r>
            <a:r>
              <a:rPr dirty="0" spc="5"/>
              <a:t> </a:t>
            </a:r>
            <a:r>
              <a:rPr dirty="0" spc="-5"/>
              <a:t>Е </a:t>
            </a:r>
            <a:r>
              <a:rPr dirty="0" spc="-550"/>
              <a:t> </a:t>
            </a:r>
            <a:r>
              <a:rPr dirty="0" spc="-25"/>
              <a:t>только</a:t>
            </a:r>
            <a:r>
              <a:rPr dirty="0" spc="-5"/>
              <a:t> </a:t>
            </a:r>
            <a:r>
              <a:rPr dirty="0" spc="-10"/>
              <a:t>для</a:t>
            </a:r>
            <a:r>
              <a:rPr dirty="0" spc="-5"/>
              <a:t> </a:t>
            </a:r>
            <a:r>
              <a:rPr dirty="0" spc="-15"/>
              <a:t>доведения</a:t>
            </a:r>
            <a:r>
              <a:rPr dirty="0" spc="30"/>
              <a:t> </a:t>
            </a:r>
            <a:r>
              <a:rPr dirty="0" spc="-5"/>
              <a:t>числа</a:t>
            </a:r>
            <a:r>
              <a:rPr dirty="0" spc="10"/>
              <a:t> </a:t>
            </a:r>
            <a:r>
              <a:rPr dirty="0" spc="-10"/>
              <a:t>вариантов </a:t>
            </a:r>
            <a:r>
              <a:rPr dirty="0" spc="-20"/>
              <a:t>до</a:t>
            </a:r>
            <a:r>
              <a:rPr dirty="0"/>
              <a:t> </a:t>
            </a:r>
            <a:r>
              <a:rPr dirty="0" spc="-5"/>
              <a:t>5.</a:t>
            </a:r>
          </a:p>
          <a:p>
            <a:pPr marL="355600" marR="5080" indent="-34353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427355" algn="l"/>
                <a:tab pos="427990" algn="l"/>
              </a:tabLst>
            </a:pPr>
            <a:r>
              <a:rPr dirty="0"/>
              <a:t>	</a:t>
            </a:r>
            <a:r>
              <a:rPr dirty="0" spc="-5"/>
              <a:t>В </a:t>
            </a:r>
            <a:r>
              <a:rPr dirty="0" spc="-10"/>
              <a:t>таких</a:t>
            </a:r>
            <a:r>
              <a:rPr dirty="0" spc="5"/>
              <a:t> </a:t>
            </a:r>
            <a:r>
              <a:rPr dirty="0" spc="-10"/>
              <a:t>ситуациях</a:t>
            </a:r>
            <a:r>
              <a:rPr dirty="0" spc="20"/>
              <a:t> </a:t>
            </a:r>
            <a:r>
              <a:rPr dirty="0" spc="-5"/>
              <a:t>авторы</a:t>
            </a:r>
            <a:r>
              <a:rPr dirty="0" spc="-20"/>
              <a:t> </a:t>
            </a:r>
            <a:r>
              <a:rPr dirty="0" spc="-10"/>
              <a:t>тестовых</a:t>
            </a:r>
            <a:r>
              <a:rPr dirty="0" spc="-30"/>
              <a:t> </a:t>
            </a:r>
            <a:r>
              <a:rPr dirty="0" spc="-5"/>
              <a:t>заданий</a:t>
            </a:r>
            <a:r>
              <a:rPr dirty="0" spc="25"/>
              <a:t> </a:t>
            </a:r>
            <a:r>
              <a:rPr dirty="0" spc="-5"/>
              <a:t>могут</a:t>
            </a:r>
            <a:r>
              <a:rPr dirty="0"/>
              <a:t> </a:t>
            </a:r>
            <a:r>
              <a:rPr dirty="0" spc="-10"/>
              <a:t>не </a:t>
            </a:r>
            <a:r>
              <a:rPr dirty="0" spc="-5"/>
              <a:t> </a:t>
            </a:r>
            <a:r>
              <a:rPr dirty="0" spc="-10"/>
              <a:t>обратить</a:t>
            </a:r>
            <a:r>
              <a:rPr dirty="0" spc="-5"/>
              <a:t> </a:t>
            </a:r>
            <a:r>
              <a:rPr dirty="0" spc="-10"/>
              <a:t>внимания</a:t>
            </a:r>
            <a:r>
              <a:rPr dirty="0" spc="25"/>
              <a:t> </a:t>
            </a:r>
            <a:r>
              <a:rPr dirty="0" spc="-5"/>
              <a:t>на</a:t>
            </a:r>
            <a:r>
              <a:rPr dirty="0" spc="5"/>
              <a:t> </a:t>
            </a:r>
            <a:r>
              <a:rPr dirty="0" spc="-20"/>
              <a:t>содержание</a:t>
            </a:r>
            <a:r>
              <a:rPr dirty="0" spc="30"/>
              <a:t> </a:t>
            </a:r>
            <a:r>
              <a:rPr dirty="0" spc="-10"/>
              <a:t>ответов</a:t>
            </a:r>
            <a:r>
              <a:rPr dirty="0" spc="-20"/>
              <a:t> </a:t>
            </a:r>
            <a:r>
              <a:rPr dirty="0" spc="-5"/>
              <a:t>D</a:t>
            </a:r>
            <a:r>
              <a:rPr dirty="0"/>
              <a:t> </a:t>
            </a:r>
            <a:r>
              <a:rPr dirty="0" spc="-5"/>
              <a:t>и</a:t>
            </a:r>
            <a:r>
              <a:rPr dirty="0"/>
              <a:t> </a:t>
            </a:r>
            <a:r>
              <a:rPr dirty="0" spc="-5"/>
              <a:t>Е; </a:t>
            </a:r>
            <a:r>
              <a:rPr dirty="0" spc="-25"/>
              <a:t>иногда </a:t>
            </a:r>
            <a:r>
              <a:rPr dirty="0" spc="-550"/>
              <a:t> </a:t>
            </a:r>
            <a:r>
              <a:rPr dirty="0" spc="-10"/>
              <a:t>они</a:t>
            </a:r>
            <a:r>
              <a:rPr dirty="0"/>
              <a:t> </a:t>
            </a:r>
            <a:r>
              <a:rPr dirty="0" spc="-10"/>
              <a:t>могут</a:t>
            </a:r>
            <a:r>
              <a:rPr dirty="0"/>
              <a:t> быть</a:t>
            </a:r>
            <a:r>
              <a:rPr dirty="0" spc="-5"/>
              <a:t> частично</a:t>
            </a:r>
            <a:r>
              <a:rPr dirty="0" spc="5"/>
              <a:t> </a:t>
            </a:r>
            <a:r>
              <a:rPr dirty="0" spc="-5"/>
              <a:t>верными</a:t>
            </a:r>
            <a:r>
              <a:rPr dirty="0" spc="5"/>
              <a:t> </a:t>
            </a:r>
            <a:r>
              <a:rPr dirty="0" spc="-5"/>
              <a:t>и</a:t>
            </a:r>
            <a:r>
              <a:rPr dirty="0" spc="5"/>
              <a:t> </a:t>
            </a:r>
            <a:r>
              <a:rPr dirty="0" spc="-10"/>
              <a:t>смущать</a:t>
            </a:r>
            <a:r>
              <a:rPr dirty="0"/>
              <a:t> </a:t>
            </a:r>
            <a:r>
              <a:rPr dirty="0" spc="-20"/>
              <a:t>студентов, </a:t>
            </a:r>
            <a:r>
              <a:rPr dirty="0" spc="-15"/>
              <a:t> </a:t>
            </a:r>
            <a:r>
              <a:rPr dirty="0" spc="-5"/>
              <a:t>так</a:t>
            </a:r>
            <a:r>
              <a:rPr dirty="0" spc="-10"/>
              <a:t> </a:t>
            </a:r>
            <a:r>
              <a:rPr dirty="0" spc="-20"/>
              <a:t>как</a:t>
            </a:r>
            <a:r>
              <a:rPr dirty="0" spc="10"/>
              <a:t> </a:t>
            </a:r>
            <a:r>
              <a:rPr dirty="0" spc="-5"/>
              <a:t>не могут</a:t>
            </a:r>
            <a:r>
              <a:rPr dirty="0" spc="-10"/>
              <a:t> </a:t>
            </a:r>
            <a:r>
              <a:rPr dirty="0"/>
              <a:t>быть</a:t>
            </a:r>
            <a:r>
              <a:rPr dirty="0" spc="-15"/>
              <a:t> расположены</a:t>
            </a:r>
            <a:r>
              <a:rPr dirty="0" spc="10"/>
              <a:t> </a:t>
            </a:r>
            <a:r>
              <a:rPr dirty="0" spc="-5"/>
              <a:t>в</a:t>
            </a:r>
            <a:r>
              <a:rPr dirty="0" spc="-10"/>
              <a:t> </a:t>
            </a:r>
            <a:r>
              <a:rPr dirty="0" spc="-20"/>
              <a:t>одном</a:t>
            </a:r>
            <a:r>
              <a:rPr dirty="0" spc="-10"/>
              <a:t> </a:t>
            </a:r>
            <a:r>
              <a:rPr dirty="0" spc="-5"/>
              <a:t>измерении </a:t>
            </a:r>
            <a:r>
              <a:rPr dirty="0"/>
              <a:t> </a:t>
            </a:r>
            <a:r>
              <a:rPr dirty="0" spc="-5"/>
              <a:t>с</a:t>
            </a:r>
            <a:r>
              <a:rPr dirty="0" spc="-10"/>
              <a:t> </a:t>
            </a:r>
            <a:r>
              <a:rPr dirty="0" spc="-5"/>
              <a:t>ответами</a:t>
            </a:r>
            <a:r>
              <a:rPr dirty="0" spc="-20"/>
              <a:t> </a:t>
            </a:r>
            <a:r>
              <a:rPr dirty="0" spc="5"/>
              <a:t>А,</a:t>
            </a:r>
            <a:r>
              <a:rPr dirty="0"/>
              <a:t> </a:t>
            </a:r>
            <a:r>
              <a:rPr dirty="0" spc="-5"/>
              <a:t>В</a:t>
            </a:r>
            <a:r>
              <a:rPr dirty="0" spc="5"/>
              <a:t> </a:t>
            </a:r>
            <a:r>
              <a:rPr dirty="0" spc="-5"/>
              <a:t>и </a:t>
            </a:r>
            <a:r>
              <a:rPr dirty="0" spc="-10"/>
              <a:t>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Пример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257415" cy="423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Преступность</a:t>
            </a:r>
            <a:endParaRPr sz="3000">
              <a:latin typeface="Calibri"/>
              <a:cs typeface="Calibri"/>
            </a:endParaRPr>
          </a:p>
          <a:p>
            <a:pPr marL="355600" marR="123189" indent="-3435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dirty="0" sz="3000" spc="5">
                <a:latin typeface="Calibri"/>
                <a:cs typeface="Calibri"/>
              </a:rPr>
              <a:t>A. </a:t>
            </a:r>
            <a:r>
              <a:rPr dirty="0" sz="3000" spc="-20">
                <a:latin typeface="Calibri"/>
                <a:cs typeface="Calibri"/>
              </a:rPr>
              <a:t>одинаково </a:t>
            </a:r>
            <a:r>
              <a:rPr dirty="0" sz="3000" spc="-5">
                <a:latin typeface="Calibri"/>
                <a:cs typeface="Calibri"/>
              </a:rPr>
              <a:t>распространена </a:t>
            </a:r>
            <a:r>
              <a:rPr dirty="0" sz="3000" spc="-10">
                <a:latin typeface="Calibri"/>
                <a:cs typeface="Calibri"/>
              </a:rPr>
              <a:t>среди </a:t>
            </a:r>
            <a:r>
              <a:rPr dirty="0" sz="3000" spc="-5">
                <a:latin typeface="Calibri"/>
                <a:cs typeface="Calibri"/>
              </a:rPr>
              <a:t>всех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социальных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слоев</a:t>
            </a:r>
            <a:endParaRPr sz="3000">
              <a:latin typeface="Calibri"/>
              <a:cs typeface="Calibri"/>
            </a:endParaRPr>
          </a:p>
          <a:p>
            <a:pPr marL="355600" marR="231775" indent="-343535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>
                <a:latin typeface="Calibri"/>
                <a:cs typeface="Calibri"/>
              </a:rPr>
              <a:t>B. </a:t>
            </a:r>
            <a:r>
              <a:rPr dirty="0" sz="3000" spc="-10">
                <a:latin typeface="Calibri"/>
                <a:cs typeface="Calibri"/>
              </a:rPr>
              <a:t>наиболее </a:t>
            </a:r>
            <a:r>
              <a:rPr dirty="0" sz="3000" spc="-15">
                <a:latin typeface="Calibri"/>
                <a:cs typeface="Calibri"/>
              </a:rPr>
              <a:t>широко </a:t>
            </a:r>
            <a:r>
              <a:rPr dirty="0" sz="3000" spc="-10">
                <a:latin typeface="Calibri"/>
                <a:cs typeface="Calibri"/>
              </a:rPr>
              <a:t>представлена среди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бедного</a:t>
            </a:r>
            <a:r>
              <a:rPr dirty="0" sz="3000" spc="-10">
                <a:latin typeface="Calibri"/>
                <a:cs typeface="Calibri"/>
              </a:rPr>
              <a:t> населения</a:t>
            </a:r>
            <a:endParaRPr sz="3000">
              <a:latin typeface="Calibri"/>
              <a:cs typeface="Calibri"/>
            </a:endParaRPr>
          </a:p>
          <a:p>
            <a:pPr marL="355600" marR="237490" indent="-343535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C. </a:t>
            </a:r>
            <a:r>
              <a:rPr dirty="0" sz="3000" spc="-10">
                <a:latin typeface="Calibri"/>
                <a:cs typeface="Calibri"/>
              </a:rPr>
              <a:t>наиболее </a:t>
            </a:r>
            <a:r>
              <a:rPr dirty="0" sz="3000" spc="-15">
                <a:latin typeface="Calibri"/>
                <a:cs typeface="Calibri"/>
              </a:rPr>
              <a:t>широко </a:t>
            </a:r>
            <a:r>
              <a:rPr dirty="0" sz="3000" spc="-10">
                <a:latin typeface="Calibri"/>
                <a:cs typeface="Calibri"/>
              </a:rPr>
              <a:t>представлена </a:t>
            </a:r>
            <a:r>
              <a:rPr dirty="0" sz="3000" spc="-15">
                <a:latin typeface="Calibri"/>
                <a:cs typeface="Calibri"/>
              </a:rPr>
              <a:t>среди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людей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среднего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достатка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и</a:t>
            </a:r>
            <a:r>
              <a:rPr dirty="0" sz="3000" spc="-10">
                <a:latin typeface="Calibri"/>
                <a:cs typeface="Calibri"/>
              </a:rPr>
              <a:t> богатых</a:t>
            </a:r>
            <a:endParaRPr sz="3000">
              <a:latin typeface="Calibri"/>
              <a:cs typeface="Calibri"/>
            </a:endParaRPr>
          </a:p>
          <a:p>
            <a:pPr marL="355600" marR="1320800" indent="-343535">
              <a:lnSpc>
                <a:spcPts val="2880"/>
              </a:lnSpc>
              <a:spcBef>
                <a:spcPts val="72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dirty="0" sz="3000" spc="-35">
                <a:latin typeface="Calibri"/>
                <a:cs typeface="Calibri"/>
              </a:rPr>
              <a:t>D. </a:t>
            </a:r>
            <a:r>
              <a:rPr dirty="0" sz="3000" spc="-20">
                <a:latin typeface="Calibri"/>
                <a:cs typeface="Calibri"/>
              </a:rPr>
              <a:t>главным </a:t>
            </a:r>
            <a:r>
              <a:rPr dirty="0" sz="3000" spc="-5">
                <a:latin typeface="Calibri"/>
                <a:cs typeface="Calibri"/>
              </a:rPr>
              <a:t>образом </a:t>
            </a:r>
            <a:r>
              <a:rPr dirty="0" sz="3000" spc="-10">
                <a:latin typeface="Calibri"/>
                <a:cs typeface="Calibri"/>
              </a:rPr>
              <a:t>указывает </a:t>
            </a:r>
            <a:r>
              <a:rPr dirty="0" sz="3000">
                <a:latin typeface="Calibri"/>
                <a:cs typeface="Calibri"/>
              </a:rPr>
              <a:t>на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психосексуальную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дезадаптацию</a:t>
            </a:r>
            <a:endParaRPr sz="3000">
              <a:latin typeface="Calibri"/>
              <a:cs typeface="Calibri"/>
            </a:endParaRPr>
          </a:p>
          <a:p>
            <a:pPr marL="440690" indent="-42862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 sz="3000" spc="-5">
                <a:latin typeface="Calibri"/>
                <a:cs typeface="Calibri"/>
              </a:rPr>
              <a:t>E.</a:t>
            </a:r>
            <a:r>
              <a:rPr dirty="0" sz="3000" spc="-10">
                <a:latin typeface="Calibri"/>
                <a:cs typeface="Calibri"/>
              </a:rPr>
              <a:t> достигает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уровня </a:t>
            </a:r>
            <a:r>
              <a:rPr dirty="0" sz="3000" spc="-5">
                <a:latin typeface="Calibri"/>
                <a:cs typeface="Calibri"/>
              </a:rPr>
              <a:t>терпимости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общества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259"/>
            <a:ext cx="7717155" cy="571627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algn="ctr" marL="230504">
              <a:lnSpc>
                <a:spcPct val="100000"/>
              </a:lnSpc>
              <a:spcBef>
                <a:spcPts val="1225"/>
              </a:spcBef>
            </a:pPr>
            <a:r>
              <a:rPr dirty="0" sz="2400" spc="-15">
                <a:latin typeface="Calibri"/>
                <a:cs typeface="Calibri"/>
              </a:rPr>
              <a:t>Абсолютные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термины:</a:t>
            </a:r>
            <a:endParaRPr sz="2400">
              <a:latin typeface="Calibri"/>
              <a:cs typeface="Calibri"/>
            </a:endParaRPr>
          </a:p>
          <a:p>
            <a:pPr marL="355600" marR="212725" indent="-343535">
              <a:lnSpc>
                <a:spcPts val="2920"/>
              </a:lnSpc>
              <a:spcBef>
                <a:spcPts val="1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10">
                <a:latin typeface="Calibri"/>
                <a:cs typeface="Calibri"/>
              </a:rPr>
              <a:t>использование </a:t>
            </a:r>
            <a:r>
              <a:rPr dirty="0" sz="2700" spc="-5">
                <a:latin typeface="Calibri"/>
                <a:cs typeface="Calibri"/>
              </a:rPr>
              <a:t>таких терминов, </a:t>
            </a:r>
            <a:r>
              <a:rPr dirty="0" sz="2700" spc="-15">
                <a:latin typeface="Calibri"/>
                <a:cs typeface="Calibri"/>
              </a:rPr>
              <a:t>как </a:t>
            </a:r>
            <a:r>
              <a:rPr dirty="0" sz="2700" spc="-25">
                <a:latin typeface="Calibri"/>
                <a:cs typeface="Calibri"/>
              </a:rPr>
              <a:t>“всегда” </a:t>
            </a:r>
            <a:r>
              <a:rPr dirty="0" sz="2700">
                <a:latin typeface="Calibri"/>
                <a:cs typeface="Calibri"/>
              </a:rPr>
              <a:t>или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“никогда”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</a:t>
            </a:r>
            <a:r>
              <a:rPr dirty="0" sz="2700" spc="-5">
                <a:latin typeface="Calibri"/>
                <a:cs typeface="Calibri"/>
              </a:rPr>
              <a:t> вариантах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ответа.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080"/>
              </a:lnSpc>
              <a:spcBef>
                <a:spcPts val="2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>
                <a:latin typeface="Calibri"/>
                <a:cs typeface="Calibri"/>
              </a:rPr>
              <a:t>В</a:t>
            </a:r>
            <a:r>
              <a:rPr dirty="0" sz="2700" spc="-10">
                <a:latin typeface="Calibri"/>
                <a:cs typeface="Calibri"/>
              </a:rPr>
              <a:t> тестовом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задании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варианты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ответа </a:t>
            </a:r>
            <a:r>
              <a:rPr dirty="0" sz="2700" spc="10">
                <a:latin typeface="Calibri"/>
                <a:cs typeface="Calibri"/>
              </a:rPr>
              <a:t>А,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и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Е</a:t>
            </a:r>
            <a:endParaRPr sz="2700">
              <a:latin typeface="Calibri"/>
              <a:cs typeface="Calibri"/>
            </a:endParaRPr>
          </a:p>
          <a:p>
            <a:pPr marL="355600" marR="5080">
              <a:lnSpc>
                <a:spcPct val="90000"/>
              </a:lnSpc>
              <a:spcBef>
                <a:spcPts val="160"/>
              </a:spcBef>
            </a:pPr>
            <a:r>
              <a:rPr dirty="0" sz="2700" spc="-20">
                <a:latin typeface="Calibri"/>
                <a:cs typeface="Calibri"/>
              </a:rPr>
              <a:t>содержат </a:t>
            </a:r>
            <a:r>
              <a:rPr dirty="0" sz="2700" spc="-5">
                <a:latin typeface="Calibri"/>
                <a:cs typeface="Calibri"/>
              </a:rPr>
              <a:t>термины, </a:t>
            </a:r>
            <a:r>
              <a:rPr dirty="0" sz="2700" spc="-20">
                <a:latin typeface="Calibri"/>
                <a:cs typeface="Calibri"/>
              </a:rPr>
              <a:t>которые </a:t>
            </a:r>
            <a:r>
              <a:rPr dirty="0" sz="2700" spc="-5">
                <a:latin typeface="Calibri"/>
                <a:cs typeface="Calibri"/>
              </a:rPr>
              <a:t>менее </a:t>
            </a:r>
            <a:r>
              <a:rPr dirty="0" sz="2700" spc="-15">
                <a:latin typeface="Calibri"/>
                <a:cs typeface="Calibri"/>
              </a:rPr>
              <a:t>категоричны, </a:t>
            </a:r>
            <a:r>
              <a:rPr dirty="0" sz="2700" spc="-10">
                <a:latin typeface="Calibri"/>
                <a:cs typeface="Calibri"/>
              </a:rPr>
              <a:t> чем </a:t>
            </a:r>
            <a:r>
              <a:rPr dirty="0" sz="2700" spc="-15">
                <a:latin typeface="Calibri"/>
                <a:cs typeface="Calibri"/>
              </a:rPr>
              <a:t>содержащиеся </a:t>
            </a:r>
            <a:r>
              <a:rPr dirty="0" sz="2700">
                <a:latin typeface="Calibri"/>
                <a:cs typeface="Calibri"/>
              </a:rPr>
              <a:t>в </a:t>
            </a:r>
            <a:r>
              <a:rPr dirty="0" sz="2700" spc="-5">
                <a:latin typeface="Calibri"/>
                <a:cs typeface="Calibri"/>
              </a:rPr>
              <a:t>вариантах </a:t>
            </a:r>
            <a:r>
              <a:rPr dirty="0" sz="2700">
                <a:latin typeface="Calibri"/>
                <a:cs typeface="Calibri"/>
              </a:rPr>
              <a:t>С и </a:t>
            </a:r>
            <a:r>
              <a:rPr dirty="0" sz="2700" spc="-35">
                <a:latin typeface="Calibri"/>
                <a:cs typeface="Calibri"/>
              </a:rPr>
              <a:t>D. </a:t>
            </a:r>
            <a:r>
              <a:rPr dirty="0" sz="2700" spc="-5">
                <a:latin typeface="Calibri"/>
                <a:cs typeface="Calibri"/>
              </a:rPr>
              <a:t>Опытный </a:t>
            </a:r>
            <a:r>
              <a:rPr dirty="0" sz="2700">
                <a:latin typeface="Calibri"/>
                <a:cs typeface="Calibri"/>
              </a:rPr>
              <a:t>в 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тестировании </a:t>
            </a:r>
            <a:r>
              <a:rPr dirty="0" sz="2700" spc="-20">
                <a:latin typeface="Calibri"/>
                <a:cs typeface="Calibri"/>
              </a:rPr>
              <a:t>студент </a:t>
            </a:r>
            <a:r>
              <a:rPr dirty="0" sz="2700" spc="-5">
                <a:latin typeface="Calibri"/>
                <a:cs typeface="Calibri"/>
              </a:rPr>
              <a:t>исключит </a:t>
            </a:r>
            <a:r>
              <a:rPr dirty="0" sz="2700">
                <a:latin typeface="Calibri"/>
                <a:cs typeface="Calibri"/>
              </a:rPr>
              <a:t>варианты С и D из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возможных, так </a:t>
            </a:r>
            <a:r>
              <a:rPr dirty="0" sz="2700" spc="-15">
                <a:latin typeface="Calibri"/>
                <a:cs typeface="Calibri"/>
              </a:rPr>
              <a:t>как </a:t>
            </a:r>
            <a:r>
              <a:rPr dirty="0" sz="2700" spc="-5">
                <a:latin typeface="Calibri"/>
                <a:cs typeface="Calibri"/>
              </a:rPr>
              <a:t>они менее вероятны </a:t>
            </a:r>
            <a:r>
              <a:rPr dirty="0" sz="2700" spc="5">
                <a:latin typeface="Calibri"/>
                <a:cs typeface="Calibri"/>
              </a:rPr>
              <a:t>из-за </a:t>
            </a:r>
            <a:r>
              <a:rPr dirty="0" sz="2700" spc="1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абсолютности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утверждений.</a:t>
            </a:r>
            <a:endParaRPr sz="2700">
              <a:latin typeface="Calibri"/>
              <a:cs typeface="Calibri"/>
            </a:endParaRPr>
          </a:p>
          <a:p>
            <a:pPr marL="355600" marR="147320" indent="-343535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700" spc="-5">
                <a:latin typeface="Calibri"/>
                <a:cs typeface="Calibri"/>
              </a:rPr>
              <a:t>Данный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дефект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не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появился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бы,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если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бы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условие </a:t>
            </a:r>
            <a:r>
              <a:rPr dirty="0" sz="2700" spc="-59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задания было </a:t>
            </a:r>
            <a:r>
              <a:rPr dirty="0" sz="2700" spc="-5">
                <a:latin typeface="Calibri"/>
                <a:cs typeface="Calibri"/>
              </a:rPr>
              <a:t>сфокусировано, </a:t>
            </a:r>
            <a:r>
              <a:rPr dirty="0" sz="2700">
                <a:latin typeface="Calibri"/>
                <a:cs typeface="Calibri"/>
              </a:rPr>
              <a:t>а варианты </a:t>
            </a:r>
            <a:r>
              <a:rPr dirty="0" sz="2700" spc="-10">
                <a:latin typeface="Calibri"/>
                <a:cs typeface="Calibri"/>
              </a:rPr>
              <a:t>ответа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короткими;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дефект</a:t>
            </a:r>
            <a:r>
              <a:rPr dirty="0" sz="2700" spc="-10">
                <a:latin typeface="Calibri"/>
                <a:cs typeface="Calibri"/>
              </a:rPr>
              <a:t> возникает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30">
                <a:latin typeface="Calibri"/>
                <a:cs typeface="Calibri"/>
              </a:rPr>
              <a:t>тогда,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 spc="-40">
                <a:latin typeface="Calibri"/>
                <a:cs typeface="Calibri"/>
              </a:rPr>
              <a:t>когда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 spc="-35">
                <a:latin typeface="Calibri"/>
                <a:cs typeface="Calibri"/>
              </a:rPr>
              <a:t>глагол 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включается </a:t>
            </a:r>
            <a:r>
              <a:rPr dirty="0" sz="2700">
                <a:latin typeface="Calibri"/>
                <a:cs typeface="Calibri"/>
              </a:rPr>
              <a:t>в варианты </a:t>
            </a:r>
            <a:r>
              <a:rPr dirty="0" sz="2700" spc="-10">
                <a:latin typeface="Calibri"/>
                <a:cs typeface="Calibri"/>
              </a:rPr>
              <a:t>ответа, </a:t>
            </a:r>
            <a:r>
              <a:rPr dirty="0" sz="2700">
                <a:latin typeface="Calibri"/>
                <a:cs typeface="Calibri"/>
              </a:rPr>
              <a:t>а не во </a:t>
            </a:r>
            <a:r>
              <a:rPr dirty="0" sz="2700" spc="-15">
                <a:latin typeface="Calibri"/>
                <a:cs typeface="Calibri"/>
              </a:rPr>
              <a:t>вводный 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вопрос.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9509" y="278384"/>
            <a:ext cx="174561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Пример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051305"/>
            <a:ext cx="7289165" cy="459867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>
                <a:latin typeface="Calibri"/>
                <a:cs typeface="Calibri"/>
              </a:rPr>
              <a:t>У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больных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с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прогрессирующей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деменцией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типа</a:t>
            </a:r>
            <a:r>
              <a:rPr dirty="0" sz="3000" spc="-10">
                <a:latin typeface="Calibri"/>
                <a:cs typeface="Calibri"/>
              </a:rPr>
              <a:t> Альцгеймера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дефект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памяти</a:t>
            </a:r>
            <a:endParaRPr sz="3000">
              <a:latin typeface="Calibri"/>
              <a:cs typeface="Calibri"/>
            </a:endParaRPr>
          </a:p>
          <a:p>
            <a:pPr marL="355600" marR="641985" indent="-343535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dirty="0" sz="3000" spc="5">
                <a:latin typeface="Calibri"/>
                <a:cs typeface="Calibri"/>
              </a:rPr>
              <a:t>A. </a:t>
            </a:r>
            <a:r>
              <a:rPr dirty="0" sz="3000" spc="-5">
                <a:latin typeface="Calibri"/>
                <a:cs typeface="Calibri"/>
              </a:rPr>
              <a:t>можно лечить </a:t>
            </a:r>
            <a:r>
              <a:rPr dirty="0" sz="3000" spc="-10">
                <a:latin typeface="Calibri"/>
                <a:cs typeface="Calibri"/>
              </a:rPr>
              <a:t>фосфатидилхолином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(лецитином)</a:t>
            </a:r>
            <a:endParaRPr sz="3000">
              <a:latin typeface="Calibri"/>
              <a:cs typeface="Calibri"/>
            </a:endParaRPr>
          </a:p>
          <a:p>
            <a:pPr marL="355600" marR="1141095" indent="-343535">
              <a:lnSpc>
                <a:spcPts val="288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>
                <a:latin typeface="Calibri"/>
                <a:cs typeface="Calibri"/>
              </a:rPr>
              <a:t>B. </a:t>
            </a:r>
            <a:r>
              <a:rPr dirty="0" sz="3000" spc="-20">
                <a:latin typeface="Calibri"/>
                <a:cs typeface="Calibri"/>
              </a:rPr>
              <a:t>может </a:t>
            </a:r>
            <a:r>
              <a:rPr dirty="0" sz="3000">
                <a:latin typeface="Calibri"/>
                <a:cs typeface="Calibri"/>
              </a:rPr>
              <a:t>быть </a:t>
            </a:r>
            <a:r>
              <a:rPr dirty="0" sz="3000" spc="-30">
                <a:latin typeface="Calibri"/>
                <a:cs typeface="Calibri"/>
              </a:rPr>
              <a:t>результатом </a:t>
            </a:r>
            <a:r>
              <a:rPr dirty="0" sz="3000" spc="-10">
                <a:latin typeface="Calibri"/>
                <a:cs typeface="Calibri"/>
              </a:rPr>
              <a:t>раннего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паркинсонизма</a:t>
            </a:r>
            <a:endParaRPr sz="3000">
              <a:latin typeface="Calibri"/>
              <a:cs typeface="Calibri"/>
            </a:endParaRPr>
          </a:p>
          <a:p>
            <a:pPr marL="355600" marR="380365" indent="-343535">
              <a:lnSpc>
                <a:spcPts val="2880"/>
              </a:lnSpc>
              <a:spcBef>
                <a:spcPts val="720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dirty="0" sz="3000" spc="-5">
                <a:latin typeface="Calibri"/>
                <a:cs typeface="Calibri"/>
              </a:rPr>
              <a:t>C. </a:t>
            </a:r>
            <a:r>
              <a:rPr dirty="0" sz="3000" spc="-30">
                <a:latin typeface="Calibri"/>
                <a:cs typeface="Calibri"/>
              </a:rPr>
              <a:t>никогда </a:t>
            </a:r>
            <a:r>
              <a:rPr dirty="0" sz="3000">
                <a:latin typeface="Calibri"/>
                <a:cs typeface="Calibri"/>
              </a:rPr>
              <a:t>не </a:t>
            </a:r>
            <a:r>
              <a:rPr dirty="0" sz="3000" spc="-5">
                <a:latin typeface="Calibri"/>
                <a:cs typeface="Calibri"/>
              </a:rPr>
              <a:t>встречается </a:t>
            </a:r>
            <a:r>
              <a:rPr dirty="0" sz="3000">
                <a:latin typeface="Calibri"/>
                <a:cs typeface="Calibri"/>
              </a:rPr>
              <a:t>у </a:t>
            </a:r>
            <a:r>
              <a:rPr dirty="0" sz="3000" spc="-10">
                <a:latin typeface="Calibri"/>
                <a:cs typeface="Calibri"/>
              </a:rPr>
              <a:t>пациентов </a:t>
            </a:r>
            <a:r>
              <a:rPr dirty="0" sz="3000">
                <a:latin typeface="Calibri"/>
                <a:cs typeface="Calibri"/>
              </a:rPr>
              <a:t>с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нейрофиброматозом</a:t>
            </a:r>
            <a:r>
              <a:rPr dirty="0" sz="3000" spc="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на </a:t>
            </a:r>
            <a:r>
              <a:rPr dirty="0" sz="3000" spc="-10">
                <a:latin typeface="Calibri"/>
                <a:cs typeface="Calibri"/>
              </a:rPr>
              <a:t>аутопсии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35">
                <a:latin typeface="Calibri"/>
                <a:cs typeface="Calibri"/>
              </a:rPr>
              <a:t>D.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30">
                <a:latin typeface="Calibri"/>
                <a:cs typeface="Calibri"/>
              </a:rPr>
              <a:t>никогда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не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бывает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глубоким</a:t>
            </a:r>
            <a:endParaRPr sz="3000">
              <a:latin typeface="Calibri"/>
              <a:cs typeface="Calibri"/>
            </a:endParaRPr>
          </a:p>
          <a:p>
            <a:pPr marL="355600" marR="271145" indent="-343535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Calibri"/>
                <a:cs typeface="Calibri"/>
              </a:rPr>
              <a:t>E. возможно </a:t>
            </a:r>
            <a:r>
              <a:rPr dirty="0" sz="3000" spc="-10">
                <a:latin typeface="Calibri"/>
                <a:cs typeface="Calibri"/>
              </a:rPr>
              <a:t>вовлекает </a:t>
            </a:r>
            <a:r>
              <a:rPr dirty="0" sz="3000" spc="-15">
                <a:latin typeface="Calibri"/>
                <a:cs typeface="Calibri"/>
              </a:rPr>
              <a:t>холинэргическую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систему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314909"/>
            <a:ext cx="68605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Длинный</a:t>
            </a:r>
            <a:r>
              <a:rPr dirty="0" spc="-35"/>
              <a:t> </a:t>
            </a:r>
            <a:r>
              <a:rPr dirty="0"/>
              <a:t>правильный</a:t>
            </a:r>
            <a:r>
              <a:rPr dirty="0" spc="-50"/>
              <a:t> </a:t>
            </a:r>
            <a:r>
              <a:rPr dirty="0" spc="-10"/>
              <a:t>ответ: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777"/>
            <a:ext cx="8035290" cy="391287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marR="54610" indent="-34353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5">
                <a:latin typeface="Calibri"/>
                <a:cs typeface="Calibri"/>
              </a:rPr>
              <a:t>Правильный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длиннее,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более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конкретен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или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более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полон,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чем</a:t>
            </a:r>
            <a:r>
              <a:rPr dirty="0" sz="2500" spc="-10">
                <a:latin typeface="Calibri"/>
                <a:cs typeface="Calibri"/>
              </a:rPr>
              <a:t> другие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варианты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ответа.</a:t>
            </a:r>
            <a:endParaRPr sz="2500">
              <a:latin typeface="Calibri"/>
              <a:cs typeface="Calibri"/>
            </a:endParaRPr>
          </a:p>
          <a:p>
            <a:pPr marL="355600" marR="226060" indent="-343535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5">
                <a:latin typeface="Calibri"/>
                <a:cs typeface="Calibri"/>
              </a:rPr>
              <a:t>В </a:t>
            </a:r>
            <a:r>
              <a:rPr dirty="0" sz="2500" spc="-10">
                <a:latin typeface="Calibri"/>
                <a:cs typeface="Calibri"/>
              </a:rPr>
              <a:t>тестовом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задании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вариант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ответа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С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длиннее,</a:t>
            </a:r>
            <a:r>
              <a:rPr dirty="0" sz="2500" spc="4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чем все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остальные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варианты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ответа;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также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это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единственный 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двойной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ответ.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Авторы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тестовых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заданий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уделяют</a:t>
            </a:r>
            <a:endParaRPr sz="2500">
              <a:latin typeface="Calibri"/>
              <a:cs typeface="Calibri"/>
            </a:endParaRPr>
          </a:p>
          <a:p>
            <a:pPr marL="355600" marR="1566545">
              <a:lnSpc>
                <a:spcPct val="80000"/>
              </a:lnSpc>
              <a:spcBef>
                <a:spcPts val="20"/>
              </a:spcBef>
            </a:pPr>
            <a:r>
              <a:rPr dirty="0" sz="2500" spc="-10">
                <a:latin typeface="Calibri"/>
                <a:cs typeface="Calibri"/>
              </a:rPr>
              <a:t>большее </a:t>
            </a:r>
            <a:r>
              <a:rPr dirty="0" sz="2500" spc="-5">
                <a:latin typeface="Calibri"/>
                <a:cs typeface="Calibri"/>
              </a:rPr>
              <a:t>внимание правильному </a:t>
            </a:r>
            <a:r>
              <a:rPr dirty="0" sz="2500" spc="-15">
                <a:latin typeface="Calibri"/>
                <a:cs typeface="Calibri"/>
              </a:rPr>
              <a:t>ответу, </a:t>
            </a:r>
            <a:r>
              <a:rPr dirty="0" sz="2500" spc="-5">
                <a:latin typeface="Calibri"/>
                <a:cs typeface="Calibri"/>
              </a:rPr>
              <a:t>чем </a:t>
            </a:r>
            <a:r>
              <a:rPr dirty="0" sz="2500" spc="-5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дистракторам.</a:t>
            </a:r>
            <a:endParaRPr sz="2500">
              <a:latin typeface="Calibri"/>
              <a:cs typeface="Calibri"/>
            </a:endParaRPr>
          </a:p>
          <a:p>
            <a:pPr marL="355600" marR="500380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500" spc="-15">
                <a:latin typeface="Calibri"/>
                <a:cs typeface="Calibri"/>
              </a:rPr>
              <a:t>Преподаватель,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пишет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длинные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правильные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ответы,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содержащие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дополнительную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информацию,</a:t>
            </a:r>
            <a:endParaRPr sz="2500">
              <a:latin typeface="Calibri"/>
              <a:cs typeface="Calibri"/>
            </a:endParaRPr>
          </a:p>
          <a:p>
            <a:pPr marL="355600" marR="5080">
              <a:lnSpc>
                <a:spcPts val="2400"/>
              </a:lnSpc>
              <a:spcBef>
                <a:spcPts val="5"/>
              </a:spcBef>
              <a:tabLst>
                <a:tab pos="2458720" algn="l"/>
              </a:tabLst>
            </a:pPr>
            <a:r>
              <a:rPr dirty="0" sz="2500" spc="-10">
                <a:latin typeface="Calibri"/>
                <a:cs typeface="Calibri"/>
              </a:rPr>
              <a:t>комментарии,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предупреждения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и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т.д.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Иногда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это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бывает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слишком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выражено: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правильный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ответ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длиной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в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15">
                <a:latin typeface="Calibri"/>
                <a:cs typeface="Calibri"/>
              </a:rPr>
              <a:t>абзац, 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а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дистракторы	</a:t>
            </a:r>
            <a:r>
              <a:rPr dirty="0" sz="2500" spc="-25">
                <a:latin typeface="Calibri"/>
                <a:cs typeface="Calibri"/>
              </a:rPr>
              <a:t>только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одно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слово.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876" y="461899"/>
            <a:ext cx="42589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Повторение</a:t>
            </a:r>
            <a:r>
              <a:rPr dirty="0" spc="-60"/>
              <a:t> </a:t>
            </a:r>
            <a:r>
              <a:rPr dirty="0"/>
              <a:t>слов: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548245" cy="412432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marR="802640" indent="-3435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latin typeface="Calibri"/>
                <a:cs typeface="Calibri"/>
              </a:rPr>
              <a:t>Слово </a:t>
            </a:r>
            <a:r>
              <a:rPr dirty="0" sz="3200">
                <a:latin typeface="Calibri"/>
                <a:cs typeface="Calibri"/>
              </a:rPr>
              <a:t>или </a:t>
            </a:r>
            <a:r>
              <a:rPr dirty="0" sz="3200" spc="-5">
                <a:latin typeface="Calibri"/>
                <a:cs typeface="Calibri"/>
              </a:rPr>
              <a:t>фраза </a:t>
            </a:r>
            <a:r>
              <a:rPr dirty="0" sz="3200">
                <a:latin typeface="Calibri"/>
                <a:cs typeface="Calibri"/>
              </a:rPr>
              <a:t>из условия задания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включены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в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правильный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ответ.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  <a:tab pos="356235" algn="l"/>
                <a:tab pos="760730" algn="l"/>
              </a:tabLst>
            </a:pPr>
            <a:r>
              <a:rPr dirty="0" sz="3200">
                <a:latin typeface="Calibri"/>
                <a:cs typeface="Calibri"/>
              </a:rPr>
              <a:t>В	</a:t>
            </a:r>
            <a:r>
              <a:rPr dirty="0" sz="3200" spc="-10">
                <a:latin typeface="Calibri"/>
                <a:cs typeface="Calibri"/>
              </a:rPr>
              <a:t>тестовом </a:t>
            </a:r>
            <a:r>
              <a:rPr dirty="0" sz="3200">
                <a:latin typeface="Calibri"/>
                <a:cs typeface="Calibri"/>
              </a:rPr>
              <a:t>задании </a:t>
            </a:r>
            <a:r>
              <a:rPr dirty="0" sz="3200" spc="-15">
                <a:latin typeface="Calibri"/>
                <a:cs typeface="Calibri"/>
              </a:rPr>
              <a:t>используется </a:t>
            </a:r>
            <a:r>
              <a:rPr dirty="0" sz="3200">
                <a:latin typeface="Calibri"/>
                <a:cs typeface="Calibri"/>
              </a:rPr>
              <a:t>слово 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“нереальный”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в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условии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задания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и</a:t>
            </a:r>
            <a:r>
              <a:rPr dirty="0" sz="3200" spc="-5">
                <a:latin typeface="Calibri"/>
                <a:cs typeface="Calibri"/>
              </a:rPr>
              <a:t> слово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“дереализация”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в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правильном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ответе.</a:t>
            </a:r>
            <a:endParaRPr sz="3200">
              <a:latin typeface="Calibri"/>
              <a:cs typeface="Calibri"/>
            </a:endParaRPr>
          </a:p>
          <a:p>
            <a:pPr marL="355600" marR="1376680">
              <a:lnSpc>
                <a:spcPts val="3460"/>
              </a:lnSpc>
              <a:spcBef>
                <a:spcPts val="50"/>
              </a:spcBef>
            </a:pPr>
            <a:r>
              <a:rPr dirty="0" sz="3200" spc="-30">
                <a:latin typeface="Calibri"/>
                <a:cs typeface="Calibri"/>
              </a:rPr>
              <a:t>Иногда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слово </a:t>
            </a:r>
            <a:r>
              <a:rPr dirty="0" sz="3200" spc="-10">
                <a:latin typeface="Calibri"/>
                <a:cs typeface="Calibri"/>
              </a:rPr>
              <a:t>повторяется </a:t>
            </a:r>
            <a:r>
              <a:rPr dirty="0" sz="3200" spc="-30">
                <a:latin typeface="Calibri"/>
                <a:cs typeface="Calibri"/>
              </a:rPr>
              <a:t>только </a:t>
            </a:r>
            <a:r>
              <a:rPr dirty="0" sz="3200" spc="-70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метафорически: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условие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задания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210"/>
              </a:lnSpc>
            </a:pPr>
            <a:r>
              <a:rPr dirty="0" sz="3200">
                <a:latin typeface="Calibri"/>
                <a:cs typeface="Calibri"/>
              </a:rPr>
              <a:t>упоминает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костные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боли,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а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правильный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dirty="0" sz="3200" spc="-15">
                <a:latin typeface="Calibri"/>
                <a:cs typeface="Calibri"/>
              </a:rPr>
              <a:t>ответе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начинается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со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слова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osteo.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ТЕХНИЧЕСКИЕ ДЕФЕКТЫ ТЕСТОВЫХ ЗАДАНИЙ</dc:title>
  <dcterms:created xsi:type="dcterms:W3CDTF">2021-04-10T03:57:15Z</dcterms:created>
  <dcterms:modified xsi:type="dcterms:W3CDTF">2021-04-10T03:57:15Z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