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rkalmatov@oshsu.k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Kalmatov</a:t>
            </a:r>
            <a:r>
              <a:rPr lang="en-US" i="1" dirty="0" smtClean="0">
                <a:solidFill>
                  <a:srgbClr val="C00000"/>
                </a:solidFill>
              </a:rPr>
              <a:t> roman </a:t>
            </a:r>
            <a:r>
              <a:rPr lang="en-US" i="1" dirty="0" err="1" smtClean="0">
                <a:solidFill>
                  <a:srgbClr val="C00000"/>
                </a:solidFill>
              </a:rPr>
              <a:t>kalmatovich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1" y="50800"/>
            <a:ext cx="2143125" cy="2143125"/>
          </a:xfrm>
          <a:prstGeom prst="rect">
            <a:avLst/>
          </a:prstGeom>
        </p:spPr>
      </p:pic>
      <p:pic>
        <p:nvPicPr>
          <p:cNvPr id="5" name="officeArt object" descr="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1636" y="608693"/>
            <a:ext cx="3506924" cy="4982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65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2016. Osh State University, </a:t>
            </a:r>
            <a:r>
              <a:rPr lang="en-US" dirty="0" smtClean="0"/>
              <a:t>Physiotherapist</a:t>
            </a:r>
          </a:p>
          <a:p>
            <a:r>
              <a:rPr lang="en-US" dirty="0" smtClean="0"/>
              <a:t>2008 south branch </a:t>
            </a:r>
            <a:r>
              <a:rPr lang="en-US" dirty="0" err="1" smtClean="0"/>
              <a:t>KSMITandAT</a:t>
            </a:r>
            <a:r>
              <a:rPr lang="en-US" dirty="0" smtClean="0"/>
              <a:t>, </a:t>
            </a:r>
            <a:r>
              <a:rPr lang="en-US" dirty="0"/>
              <a:t>ultrasound </a:t>
            </a:r>
            <a:r>
              <a:rPr lang="en-US" dirty="0" smtClean="0"/>
              <a:t>doctor</a:t>
            </a:r>
          </a:p>
          <a:p>
            <a:r>
              <a:rPr lang="en-US" dirty="0" smtClean="0"/>
              <a:t>2004</a:t>
            </a:r>
            <a:r>
              <a:rPr lang="en-US" dirty="0"/>
              <a:t>. Institute of Western Education (Taylor)English and Business Basics </a:t>
            </a:r>
            <a:r>
              <a:rPr lang="en-US" dirty="0" smtClean="0"/>
              <a:t>Courses</a:t>
            </a:r>
          </a:p>
          <a:p>
            <a:r>
              <a:rPr lang="en-US" dirty="0" smtClean="0"/>
              <a:t>2005</a:t>
            </a:r>
            <a:r>
              <a:rPr lang="en-US" dirty="0"/>
              <a:t>. Kyrgyz State Medical Academy </a:t>
            </a:r>
            <a:r>
              <a:rPr lang="en-US" dirty="0" smtClean="0"/>
              <a:t> </a:t>
            </a:r>
            <a:r>
              <a:rPr lang="en-US" dirty="0"/>
              <a:t>(Certificate of a surgeon)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845" y="669092"/>
            <a:ext cx="3307845" cy="2193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0" y="3827416"/>
            <a:ext cx="2780484" cy="2037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96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experience </a:t>
            </a:r>
            <a:r>
              <a:rPr lang="en-US" sz="2000" dirty="0" smtClean="0"/>
              <a:t>(last 5 years)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2021 - Vice-rector for medical work and development of clinical bases of Osh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2020 </a:t>
            </a:r>
            <a:r>
              <a:rPr lang="en-US" dirty="0"/>
              <a:t>- 2021 Advisor to the Minister of Education and Science of the Kyrgyz </a:t>
            </a:r>
            <a:r>
              <a:rPr lang="en-US" dirty="0" smtClean="0"/>
              <a:t>Republic</a:t>
            </a:r>
          </a:p>
          <a:p>
            <a:r>
              <a:rPr lang="en-US" dirty="0" smtClean="0"/>
              <a:t>2020 </a:t>
            </a:r>
            <a:r>
              <a:rPr lang="en-US" dirty="0"/>
              <a:t>- National Expert on Reforming Higher Education in the Kyrgyz </a:t>
            </a:r>
            <a:r>
              <a:rPr lang="en-US" dirty="0" smtClean="0"/>
              <a:t>Republic</a:t>
            </a:r>
          </a:p>
          <a:p>
            <a:r>
              <a:rPr lang="en-US" dirty="0" smtClean="0"/>
              <a:t>2020 </a:t>
            </a:r>
            <a:r>
              <a:rPr lang="en-US" dirty="0"/>
              <a:t>- Project Manager for Osh State University "Development of PhD doctoral studies and scientific  </a:t>
            </a:r>
            <a:r>
              <a:rPr lang="en-US" dirty="0" smtClean="0"/>
              <a:t>potential </a:t>
            </a:r>
            <a:r>
              <a:rPr lang="en-US" dirty="0"/>
              <a:t>of Kyrgyzstan / DERECKA "Erasmus </a:t>
            </a:r>
            <a:r>
              <a:rPr lang="en-US" dirty="0" smtClean="0"/>
              <a:t>Plus</a:t>
            </a:r>
          </a:p>
          <a:p>
            <a:r>
              <a:rPr lang="en-US" dirty="0" smtClean="0"/>
              <a:t>2018 </a:t>
            </a:r>
            <a:r>
              <a:rPr lang="en-US" dirty="0"/>
              <a:t>- 2020 Medical Advisor to the Rector of Osh State University2016 - 2021 Director of UNIPK "University Clinic" Osh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2015 </a:t>
            </a:r>
            <a:r>
              <a:rPr lang="en-US" dirty="0"/>
              <a:t>- 2016 Osh State University, International </a:t>
            </a:r>
            <a:r>
              <a:rPr lang="en-US" dirty="0" smtClean="0"/>
              <a:t>Medical </a:t>
            </a:r>
            <a:r>
              <a:rPr lang="en-US" dirty="0"/>
              <a:t>Faculty, </a:t>
            </a:r>
            <a:r>
              <a:rPr lang="en-US" dirty="0" smtClean="0"/>
              <a:t>Dean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achievements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30" y="2097088"/>
            <a:ext cx="4966121" cy="372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724298"/>
            <a:ext cx="6818221" cy="47374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2005 </a:t>
            </a:r>
            <a:r>
              <a:rPr lang="en-US" dirty="0"/>
              <a:t>Ph.D. thesis defense at the dissertation council at KRSU - candidate of medical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2017 </a:t>
            </a:r>
            <a:r>
              <a:rPr lang="en-US" dirty="0"/>
              <a:t>Defense of a doctoral dissertation at the Interdepartmental Dissertation Council </a:t>
            </a:r>
            <a:r>
              <a:rPr lang="en-US" dirty="0" smtClean="0"/>
              <a:t>D </a:t>
            </a:r>
            <a:r>
              <a:rPr lang="en-US" dirty="0"/>
              <a:t>03.16.533 - Doctor of Medical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2015 </a:t>
            </a:r>
            <a:r>
              <a:rPr lang="en-US" dirty="0"/>
              <a:t>Professor </a:t>
            </a:r>
            <a:r>
              <a:rPr lang="en-US" dirty="0" smtClean="0"/>
              <a:t>RAE</a:t>
            </a:r>
          </a:p>
          <a:p>
            <a:r>
              <a:rPr lang="en-US" dirty="0" smtClean="0"/>
              <a:t>2018 </a:t>
            </a:r>
            <a:r>
              <a:rPr lang="en-US" dirty="0"/>
              <a:t>Professor of Osh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2020 </a:t>
            </a:r>
            <a:r>
              <a:rPr lang="en-US" dirty="0"/>
              <a:t>Member of the international community of doctors of ultrasound diagnostics in the field                        Obstetrics and Gynecology, London, </a:t>
            </a:r>
            <a:r>
              <a:rPr lang="en-US" dirty="0" smtClean="0"/>
              <a:t>England</a:t>
            </a:r>
          </a:p>
          <a:p>
            <a:r>
              <a:rPr lang="en-US" dirty="0" smtClean="0"/>
              <a:t>2020 </a:t>
            </a:r>
            <a:r>
              <a:rPr lang="en-US" dirty="0"/>
              <a:t>Corresponding Member of RAE, Moscow.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3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06351"/>
            <a:ext cx="520772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ru-RU" sz="4400" cap="none" dirty="0">
                <a:latin typeface="Arial" panose="020B0604020202020204" pitchFamily="34" charset="0"/>
              </a:rPr>
              <a:t>T</a:t>
            </a:r>
            <a:r>
              <a:rPr lang="en-US" altLang="ru-RU" sz="4400" cap="none" dirty="0" smtClean="0">
                <a:latin typeface="Arial" panose="020B0604020202020204" pitchFamily="34" charset="0"/>
              </a:rPr>
              <a:t>raineeship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92481" y="888274"/>
            <a:ext cx="10511246" cy="5730240"/>
          </a:xfrm>
        </p:spPr>
        <p:txBody>
          <a:bodyPr>
            <a:noAutofit/>
          </a:bodyPr>
          <a:lstStyle/>
          <a:p>
            <a:r>
              <a:rPr lang="ru-RU" sz="1200" dirty="0" smtClean="0"/>
              <a:t> </a:t>
            </a:r>
            <a:r>
              <a:rPr lang="en-US" sz="1200" dirty="0"/>
              <a:t>2011 - RUDN, Moscow </a:t>
            </a:r>
            <a:r>
              <a:rPr lang="en-US" sz="1200" dirty="0" smtClean="0"/>
              <a:t>– seminar</a:t>
            </a:r>
            <a:endParaRPr lang="ru-RU" sz="1200" dirty="0" smtClean="0"/>
          </a:p>
          <a:p>
            <a:r>
              <a:rPr lang="en-US" sz="1200" dirty="0" smtClean="0"/>
              <a:t>2013 </a:t>
            </a:r>
            <a:r>
              <a:rPr lang="en-US" sz="1200" dirty="0"/>
              <a:t>- University of Tsukuba, Japan </a:t>
            </a:r>
            <a:r>
              <a:rPr lang="en-US" sz="1200" dirty="0" smtClean="0"/>
              <a:t>– workshop</a:t>
            </a:r>
            <a:endParaRPr lang="ru-RU" sz="1200" dirty="0" smtClean="0"/>
          </a:p>
          <a:p>
            <a:r>
              <a:rPr lang="en-US" sz="1200" dirty="0" smtClean="0"/>
              <a:t>2013</a:t>
            </a:r>
            <a:r>
              <a:rPr lang="en-US" sz="1200" dirty="0"/>
              <a:t>, 2017 - University of Milan, Italy - Public Health Workshop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2013</a:t>
            </a:r>
            <a:r>
              <a:rPr lang="en-US" sz="1200" dirty="0"/>
              <a:t>, 2017 - University of Tartu, Estonia - Public Health Workshop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2013 </a:t>
            </a:r>
            <a:r>
              <a:rPr lang="en-US" sz="1200" dirty="0"/>
              <a:t>- </a:t>
            </a:r>
            <a:r>
              <a:rPr lang="en-US" sz="1200" dirty="0" err="1"/>
              <a:t>Sangrenska</a:t>
            </a:r>
            <a:r>
              <a:rPr lang="en-US" sz="1200" dirty="0"/>
              <a:t> University, Sweden - Public Health Workshop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2015 </a:t>
            </a:r>
            <a:r>
              <a:rPr lang="en-US" sz="1200" dirty="0"/>
              <a:t>- Universities of Munich, Jena, Kiel, Germany - DAAD </a:t>
            </a:r>
            <a:r>
              <a:rPr lang="en-US" sz="1200" dirty="0" smtClean="0"/>
              <a:t>Scholar</a:t>
            </a:r>
            <a:endParaRPr lang="ru-RU" sz="1200" dirty="0" smtClean="0"/>
          </a:p>
          <a:p>
            <a:r>
              <a:rPr lang="en-US" sz="1200" dirty="0" smtClean="0"/>
              <a:t>2015 </a:t>
            </a:r>
            <a:r>
              <a:rPr lang="en-US" sz="1200" dirty="0"/>
              <a:t>- </a:t>
            </a:r>
            <a:r>
              <a:rPr lang="en-US" sz="1200" dirty="0" err="1"/>
              <a:t>Nazarbayev</a:t>
            </a:r>
            <a:r>
              <a:rPr lang="en-US" sz="1200" dirty="0"/>
              <a:t> University, Astana - Forum of Young </a:t>
            </a:r>
            <a:r>
              <a:rPr lang="en-US" sz="1200" dirty="0" smtClean="0"/>
              <a:t>Leaders</a:t>
            </a:r>
            <a:endParaRPr lang="ru-RU" sz="1200" dirty="0" smtClean="0"/>
          </a:p>
          <a:p>
            <a:r>
              <a:rPr lang="en-US" sz="1200" dirty="0" smtClean="0"/>
              <a:t>2015 </a:t>
            </a:r>
            <a:r>
              <a:rPr lang="en-US" sz="1200" dirty="0"/>
              <a:t>- Ata-Turk University, Turkey </a:t>
            </a:r>
            <a:r>
              <a:rPr lang="en-US" sz="1200" dirty="0" smtClean="0"/>
              <a:t>– lecturer</a:t>
            </a:r>
            <a:endParaRPr lang="ru-RU" sz="1200" dirty="0" smtClean="0"/>
          </a:p>
          <a:p>
            <a:r>
              <a:rPr lang="en-US" sz="1200" dirty="0" smtClean="0"/>
              <a:t>2016</a:t>
            </a:r>
            <a:r>
              <a:rPr lang="en-US" sz="1200" dirty="0"/>
              <a:t>, 2018 - India, Delhi - member of the Cooperation </a:t>
            </a:r>
            <a:r>
              <a:rPr lang="en-US" sz="1200" dirty="0" smtClean="0"/>
              <a:t>Council</a:t>
            </a:r>
            <a:endParaRPr lang="ru-RU" sz="1200" dirty="0" smtClean="0"/>
          </a:p>
          <a:p>
            <a:r>
              <a:rPr lang="en-US" sz="1200" dirty="0" smtClean="0"/>
              <a:t>2016 </a:t>
            </a:r>
            <a:r>
              <a:rPr lang="en-US" sz="1200" dirty="0"/>
              <a:t>- Adnan Menderes Turkey, </a:t>
            </a:r>
            <a:r>
              <a:rPr lang="en-US" sz="1200" dirty="0" err="1"/>
              <a:t>Ak-Deniz</a:t>
            </a:r>
            <a:r>
              <a:rPr lang="en-US" sz="1200" dirty="0"/>
              <a:t> Antalya </a:t>
            </a:r>
            <a:r>
              <a:rPr lang="en-US" sz="1200" dirty="0" smtClean="0"/>
              <a:t>– lecturer</a:t>
            </a:r>
            <a:endParaRPr lang="ru-RU" sz="1200" dirty="0" smtClean="0"/>
          </a:p>
          <a:p>
            <a:r>
              <a:rPr lang="en-US" sz="1200" dirty="0" smtClean="0"/>
              <a:t>2017 </a:t>
            </a:r>
            <a:r>
              <a:rPr lang="en-US" sz="1200" dirty="0"/>
              <a:t>- Berlin Technical University, Germany - Blended Learning </a:t>
            </a:r>
            <a:r>
              <a:rPr lang="en-US" sz="1200" dirty="0" smtClean="0"/>
              <a:t>Workshop</a:t>
            </a:r>
            <a:endParaRPr lang="ru-RU" sz="1200" dirty="0" smtClean="0"/>
          </a:p>
          <a:p>
            <a:r>
              <a:rPr lang="en-US" sz="1200" dirty="0" smtClean="0"/>
              <a:t>2017 </a:t>
            </a:r>
            <a:r>
              <a:rPr lang="en-US" sz="1200" dirty="0"/>
              <a:t>- Lugano, Switzerland - eHealth Summer </a:t>
            </a:r>
            <a:r>
              <a:rPr lang="en-US" sz="1200" dirty="0" smtClean="0"/>
              <a:t>School</a:t>
            </a:r>
            <a:endParaRPr lang="ru-RU" sz="1200" dirty="0" smtClean="0"/>
          </a:p>
          <a:p>
            <a:r>
              <a:rPr lang="en-US" sz="1200" dirty="0" smtClean="0"/>
              <a:t>2018 </a:t>
            </a:r>
            <a:r>
              <a:rPr lang="en-US" sz="1200" dirty="0"/>
              <a:t>- Technical University of Cluj-Napoca, Romania - Seminar on Management in Health </a:t>
            </a:r>
            <a:r>
              <a:rPr lang="en-US" sz="1200" dirty="0" smtClean="0"/>
              <a:t>Care</a:t>
            </a:r>
            <a:endParaRPr lang="ru-RU" sz="1200" dirty="0" smtClean="0"/>
          </a:p>
          <a:p>
            <a:r>
              <a:rPr lang="en-US" sz="1200" dirty="0" smtClean="0"/>
              <a:t>2018 </a:t>
            </a:r>
            <a:r>
              <a:rPr lang="en-US" sz="1200" dirty="0"/>
              <a:t>- Institute for Applied Technologies Zwickau, Germany - seminar on digitalization in the health care </a:t>
            </a:r>
            <a:r>
              <a:rPr lang="en-US" sz="1200" dirty="0" smtClean="0"/>
              <a:t>system</a:t>
            </a:r>
            <a:endParaRPr lang="ru-RU" sz="1200" dirty="0" smtClean="0"/>
          </a:p>
          <a:p>
            <a:r>
              <a:rPr lang="en-US" sz="1200" dirty="0" smtClean="0"/>
              <a:t>2018 </a:t>
            </a:r>
            <a:r>
              <a:rPr lang="en-US" sz="1200" dirty="0"/>
              <a:t>- </a:t>
            </a:r>
            <a:r>
              <a:rPr lang="en-US" sz="1200" dirty="0" err="1"/>
              <a:t>Jumhuriyet</a:t>
            </a:r>
            <a:r>
              <a:rPr lang="en-US" sz="1200" dirty="0"/>
              <a:t> University, Sivas, Turkey - Lecturer on the Erasmus Plus program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2019 </a:t>
            </a:r>
            <a:r>
              <a:rPr lang="en-US" sz="1200" dirty="0"/>
              <a:t>- University of Cadiz, Spain - trainer, teacher in the Erasmus plus program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2019 </a:t>
            </a:r>
            <a:r>
              <a:rPr lang="en-US" sz="1200" dirty="0"/>
              <a:t>- Salzburg, Austria - seminar for pathologists2020 - Fetal Medicine Foundation, London, England - Webinar Series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161">
            <a:off x="5349968" y="600892"/>
            <a:ext cx="2931884" cy="219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865">
            <a:off x="9620251" y="342759"/>
            <a:ext cx="1805940" cy="240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027">
            <a:off x="7286533" y="2146495"/>
            <a:ext cx="3276603" cy="2457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29" y="4193177"/>
            <a:ext cx="3233783" cy="242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13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number: +996770450654</a:t>
            </a:r>
          </a:p>
          <a:p>
            <a:r>
              <a:rPr lang="en-US" dirty="0"/>
              <a:t>E</a:t>
            </a:r>
            <a:r>
              <a:rPr lang="en-US" dirty="0" smtClean="0"/>
              <a:t>mail</a:t>
            </a:r>
            <a:r>
              <a:rPr lang="en-US" smtClean="0"/>
              <a:t>: </a:t>
            </a:r>
            <a:r>
              <a:rPr lang="en-US" smtClean="0">
                <a:hlinkClick r:id="rId2"/>
              </a:rPr>
              <a:t>rkalmatov@oshsu.kg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Current work place: Osh State University</a:t>
            </a:r>
            <a:endParaRPr lang="ru-RU" dirty="0"/>
          </a:p>
        </p:txBody>
      </p:sp>
      <p:pic>
        <p:nvPicPr>
          <p:cNvPr id="3074" name="Picture 2" descr="How to Handle Contacts - Closer.Bot - Easy CRM updates through S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5" y="239350"/>
            <a:ext cx="7550331" cy="16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1277</TotalTime>
  <Words>459</Words>
  <Application>Microsoft Office PowerPoint</Application>
  <PresentationFormat>Произвольный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Контур</vt:lpstr>
      <vt:lpstr>Kalmatov roman kalmatovich</vt:lpstr>
      <vt:lpstr>education</vt:lpstr>
      <vt:lpstr>Work experience (last 5 years)</vt:lpstr>
      <vt:lpstr>Scientific achievements</vt:lpstr>
      <vt:lpstr>Traineeship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Kalmatov roman kalmatovich</dc:title>
  <dc:creator>Пользователь Windows</dc:creator>
  <cp:lastModifiedBy>RePack by Diakov</cp:lastModifiedBy>
  <cp:revision>12</cp:revision>
  <dcterms:created xsi:type="dcterms:W3CDTF">2021-04-07T07:57:18Z</dcterms:created>
  <dcterms:modified xsi:type="dcterms:W3CDTF">2023-02-13T10:05:12Z</dcterms:modified>
</cp:coreProperties>
</file>